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09" r:id="rId1"/>
  </p:sldMasterIdLst>
  <p:notesMasterIdLst>
    <p:notesMasterId r:id="rId30"/>
  </p:notesMasterIdLst>
  <p:handoutMasterIdLst>
    <p:handoutMasterId r:id="rId31"/>
  </p:handoutMasterIdLst>
  <p:sldIdLst>
    <p:sldId id="280" r:id="rId2"/>
    <p:sldId id="314" r:id="rId3"/>
    <p:sldId id="303" r:id="rId4"/>
    <p:sldId id="302" r:id="rId5"/>
    <p:sldId id="327" r:id="rId6"/>
    <p:sldId id="328" r:id="rId7"/>
    <p:sldId id="338" r:id="rId8"/>
    <p:sldId id="339" r:id="rId9"/>
    <p:sldId id="340" r:id="rId10"/>
    <p:sldId id="325" r:id="rId11"/>
    <p:sldId id="319" r:id="rId12"/>
    <p:sldId id="320" r:id="rId13"/>
    <p:sldId id="321" r:id="rId14"/>
    <p:sldId id="322" r:id="rId15"/>
    <p:sldId id="341" r:id="rId16"/>
    <p:sldId id="342" r:id="rId17"/>
    <p:sldId id="324" r:id="rId18"/>
    <p:sldId id="343" r:id="rId19"/>
    <p:sldId id="326" r:id="rId20"/>
    <p:sldId id="344" r:id="rId21"/>
    <p:sldId id="345" r:id="rId22"/>
    <p:sldId id="323" r:id="rId23"/>
    <p:sldId id="346" r:id="rId24"/>
    <p:sldId id="347" r:id="rId25"/>
    <p:sldId id="348" r:id="rId26"/>
    <p:sldId id="349" r:id="rId27"/>
    <p:sldId id="318" r:id="rId28"/>
    <p:sldId id="301" r:id="rId29"/>
  </p:sldIdLst>
  <p:sldSz cx="23409275" cy="13166725"/>
  <p:notesSz cx="6858000" cy="9144000"/>
  <p:defaultTextStyle>
    <a:defPPr>
      <a:defRPr lang="en-US"/>
    </a:defPPr>
    <a:lvl1pPr algn="l" rtl="0" fontAlgn="base">
      <a:spcBef>
        <a:spcPct val="0"/>
      </a:spcBef>
      <a:spcAft>
        <a:spcPct val="0"/>
      </a:spcAft>
      <a:defRPr kern="1200">
        <a:solidFill>
          <a:schemeClr val="tx1"/>
        </a:solidFill>
        <a:latin typeface="Arial" charset="0"/>
        <a:ea typeface="ＭＳ Ｐゴシック" charset="-128"/>
        <a:cs typeface="+mn-cs"/>
      </a:defRPr>
    </a:lvl1pPr>
    <a:lvl2pPr marL="1120775" indent="3175" algn="l" rtl="0" fontAlgn="base">
      <a:spcBef>
        <a:spcPct val="0"/>
      </a:spcBef>
      <a:spcAft>
        <a:spcPct val="0"/>
      </a:spcAft>
      <a:defRPr kern="1200">
        <a:solidFill>
          <a:schemeClr val="tx1"/>
        </a:solidFill>
        <a:latin typeface="Arial" charset="0"/>
        <a:ea typeface="ＭＳ Ｐゴシック" charset="-128"/>
        <a:cs typeface="+mn-cs"/>
      </a:defRPr>
    </a:lvl2pPr>
    <a:lvl3pPr marL="2244725" indent="3175" algn="l" rtl="0" fontAlgn="base">
      <a:spcBef>
        <a:spcPct val="0"/>
      </a:spcBef>
      <a:spcAft>
        <a:spcPct val="0"/>
      </a:spcAft>
      <a:defRPr kern="1200">
        <a:solidFill>
          <a:schemeClr val="tx1"/>
        </a:solidFill>
        <a:latin typeface="Arial" charset="0"/>
        <a:ea typeface="ＭＳ Ｐゴシック" charset="-128"/>
        <a:cs typeface="+mn-cs"/>
      </a:defRPr>
    </a:lvl3pPr>
    <a:lvl4pPr marL="3368675" indent="3175" algn="l" rtl="0" fontAlgn="base">
      <a:spcBef>
        <a:spcPct val="0"/>
      </a:spcBef>
      <a:spcAft>
        <a:spcPct val="0"/>
      </a:spcAft>
      <a:defRPr kern="1200">
        <a:solidFill>
          <a:schemeClr val="tx1"/>
        </a:solidFill>
        <a:latin typeface="Arial" charset="0"/>
        <a:ea typeface="ＭＳ Ｐゴシック" charset="-128"/>
        <a:cs typeface="+mn-cs"/>
      </a:defRPr>
    </a:lvl4pPr>
    <a:lvl5pPr marL="4494213" indent="3175" algn="l" rtl="0" fontAlgn="base">
      <a:spcBef>
        <a:spcPct val="0"/>
      </a:spcBef>
      <a:spcAft>
        <a:spcPct val="0"/>
      </a:spcAft>
      <a:defRPr kern="1200">
        <a:solidFill>
          <a:schemeClr val="tx1"/>
        </a:solidFill>
        <a:latin typeface="Arial" charset="0"/>
        <a:ea typeface="ＭＳ Ｐゴシック" charset="-128"/>
        <a:cs typeface="+mn-cs"/>
      </a:defRPr>
    </a:lvl5pPr>
    <a:lvl6pPr marL="2286000" algn="l" defTabSz="914400" rtl="0" eaLnBrk="1" latinLnBrk="0" hangingPunct="1">
      <a:defRPr kern="1200">
        <a:solidFill>
          <a:schemeClr val="tx1"/>
        </a:solidFill>
        <a:latin typeface="Arial" charset="0"/>
        <a:ea typeface="ＭＳ Ｐゴシック" charset="-128"/>
        <a:cs typeface="+mn-cs"/>
      </a:defRPr>
    </a:lvl6pPr>
    <a:lvl7pPr marL="2743200" algn="l" defTabSz="914400" rtl="0" eaLnBrk="1" latinLnBrk="0" hangingPunct="1">
      <a:defRPr kern="1200">
        <a:solidFill>
          <a:schemeClr val="tx1"/>
        </a:solidFill>
        <a:latin typeface="Arial" charset="0"/>
        <a:ea typeface="ＭＳ Ｐゴシック" charset="-128"/>
        <a:cs typeface="+mn-cs"/>
      </a:defRPr>
    </a:lvl7pPr>
    <a:lvl8pPr marL="3200400" algn="l" defTabSz="914400" rtl="0" eaLnBrk="1" latinLnBrk="0" hangingPunct="1">
      <a:defRPr kern="1200">
        <a:solidFill>
          <a:schemeClr val="tx1"/>
        </a:solidFill>
        <a:latin typeface="Arial" charset="0"/>
        <a:ea typeface="ＭＳ Ｐゴシック" charset="-128"/>
        <a:cs typeface="+mn-cs"/>
      </a:defRPr>
    </a:lvl8pPr>
    <a:lvl9pPr marL="3657600" algn="l" defTabSz="914400" rtl="0" eaLnBrk="1" latinLnBrk="0" hangingPunct="1">
      <a:defRPr kern="1200">
        <a:solidFill>
          <a:schemeClr val="tx1"/>
        </a:solidFill>
        <a:latin typeface="Arial" charset="0"/>
        <a:ea typeface="ＭＳ Ｐゴシック" charset="-128"/>
        <a:cs typeface="+mn-cs"/>
      </a:defRPr>
    </a:lvl9pPr>
  </p:defaultTextStyle>
  <p:extLst>
    <p:ext uri="{EFAFB233-063F-42B5-8137-9DF3F51BA10A}">
      <p15:sldGuideLst xmlns:p15="http://schemas.microsoft.com/office/powerpoint/2012/main">
        <p15:guide id="1" orient="horz" pos="931" userDrawn="1">
          <p15:clr>
            <a:srgbClr val="A4A3A4"/>
          </p15:clr>
        </p15:guide>
        <p15:guide id="2" pos="893"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DEBA0"/>
    <a:srgbClr val="F45866"/>
    <a:srgbClr val="C5EBC3"/>
    <a:srgbClr val="704C5E"/>
    <a:srgbClr val="6BAA75"/>
    <a:srgbClr val="545454"/>
    <a:srgbClr val="DFCC74"/>
    <a:srgbClr val="75485E"/>
    <a:srgbClr val="CB904D"/>
    <a:srgbClr val="4D7EA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942"/>
    <p:restoredTop sz="89416"/>
  </p:normalViewPr>
  <p:slideViewPr>
    <p:cSldViewPr showGuides="1">
      <p:cViewPr varScale="1">
        <p:scale>
          <a:sx n="67" d="100"/>
          <a:sy n="67" d="100"/>
        </p:scale>
        <p:origin x="1040" y="176"/>
      </p:cViewPr>
      <p:guideLst>
        <p:guide orient="horz" pos="931"/>
        <p:guide pos="893"/>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howGuides="1">
      <p:cViewPr varScale="1">
        <p:scale>
          <a:sx n="99" d="100"/>
          <a:sy n="99" d="100"/>
        </p:scale>
        <p:origin x="4272" y="1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6BED862-AF33-0947-A601-FA6040CBDB50}" type="datetimeFigureOut">
              <a:rPr lang="en-US" smtClean="0"/>
              <a:t>8/21/19</a:t>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7A96838-F269-354B-874A-12817284FD5C}" type="slidenum">
              <a:rPr lang="en-US" smtClean="0"/>
              <a:t>‹#›</a:t>
            </a:fld>
            <a:endParaRPr lang="en-US" dirty="0"/>
          </a:p>
        </p:txBody>
      </p:sp>
    </p:spTree>
    <p:extLst>
      <p:ext uri="{BB962C8B-B14F-4D97-AF65-F5344CB8AC3E}">
        <p14:creationId xmlns:p14="http://schemas.microsoft.com/office/powerpoint/2010/main" val="11385042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p:cNvSpPr>
            <a:spLocks noGrp="1" noChangeArrowheads="1"/>
          </p:cNvSpPr>
          <p:nvPr>
            <p:ph type="hdr" sz="quarter"/>
          </p:nvPr>
        </p:nvSpPr>
        <p:spPr bwMode="auto">
          <a:xfrm>
            <a:off x="0" y="0"/>
            <a:ext cx="2971800" cy="457200"/>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a:defRPr sz="1200">
                <a:ea typeface="ＭＳ Ｐゴシック" charset="0"/>
                <a:cs typeface="+mn-cs"/>
              </a:defRPr>
            </a:lvl1pPr>
          </a:lstStyle>
          <a:p>
            <a:pPr>
              <a:defRPr/>
            </a:pPr>
            <a:endParaRPr lang="en-US" dirty="0"/>
          </a:p>
        </p:txBody>
      </p:sp>
      <p:sp>
        <p:nvSpPr>
          <p:cNvPr id="7171" name="Rectangle 3"/>
          <p:cNvSpPr>
            <a:spLocks noGrp="1" noChangeArrowheads="1"/>
          </p:cNvSpPr>
          <p:nvPr>
            <p:ph type="dt" idx="1"/>
          </p:nvPr>
        </p:nvSpPr>
        <p:spPr bwMode="auto">
          <a:xfrm>
            <a:off x="3884613" y="0"/>
            <a:ext cx="2971800" cy="457200"/>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algn="r">
              <a:defRPr sz="1200">
                <a:ea typeface="ＭＳ Ｐゴシック" charset="0"/>
                <a:cs typeface="+mn-cs"/>
              </a:defRPr>
            </a:lvl1pPr>
          </a:lstStyle>
          <a:p>
            <a:pPr>
              <a:defRPr/>
            </a:pPr>
            <a:endParaRPr lang="en-US" dirty="0"/>
          </a:p>
        </p:txBody>
      </p:sp>
      <p:sp>
        <p:nvSpPr>
          <p:cNvPr id="7172" name="Rectangle 4"/>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53640926-AAD7-44d8-BBD7-CCE9431645EC}">
              <a14:shadowObscured xmlns:a14="http://schemas.microsoft.com/office/drawing/2010/main" xmlns="" val="1"/>
            </a:ext>
          </a:extLst>
        </p:spPr>
      </p:sp>
      <p:sp>
        <p:nvSpPr>
          <p:cNvPr id="7173" name="Rectangle 5"/>
          <p:cNvSpPr>
            <a:spLocks noGrp="1" noChangeArrowheads="1"/>
          </p:cNvSpPr>
          <p:nvPr>
            <p:ph type="body" sz="quarter" idx="3"/>
          </p:nvPr>
        </p:nvSpPr>
        <p:spPr bwMode="auto">
          <a:xfrm>
            <a:off x="685800" y="4343400"/>
            <a:ext cx="5486400" cy="4114800"/>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174" name="Rectangle 6"/>
          <p:cNvSpPr>
            <a:spLocks noGrp="1" noChangeArrowheads="1"/>
          </p:cNvSpPr>
          <p:nvPr>
            <p:ph type="ftr" sz="quarter" idx="4"/>
          </p:nvPr>
        </p:nvSpPr>
        <p:spPr bwMode="auto">
          <a:xfrm>
            <a:off x="0" y="8685213"/>
            <a:ext cx="2971800" cy="457200"/>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anchor="b" anchorCtr="0" compatLnSpc="1">
            <a:prstTxWarp prst="textNoShape">
              <a:avLst/>
            </a:prstTxWarp>
          </a:bodyPr>
          <a:lstStyle>
            <a:lvl1pPr>
              <a:defRPr sz="1200">
                <a:ea typeface="ＭＳ Ｐゴシック" charset="0"/>
                <a:cs typeface="+mn-cs"/>
              </a:defRPr>
            </a:lvl1pPr>
          </a:lstStyle>
          <a:p>
            <a:pPr>
              <a:defRPr/>
            </a:pPr>
            <a:endParaRPr lang="en-US" dirty="0"/>
          </a:p>
        </p:txBody>
      </p:sp>
      <p:sp>
        <p:nvSpPr>
          <p:cNvPr id="7175" name="Rectangle 7"/>
          <p:cNvSpPr>
            <a:spLocks noGrp="1" noChangeArrowheads="1"/>
          </p:cNvSpPr>
          <p:nvPr>
            <p:ph type="sldNum" sz="quarter" idx="5"/>
          </p:nvPr>
        </p:nvSpPr>
        <p:spPr bwMode="auto">
          <a:xfrm>
            <a:off x="3884613" y="8685213"/>
            <a:ext cx="2971800" cy="457200"/>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anchor="b" anchorCtr="0" compatLnSpc="1">
            <a:prstTxWarp prst="textNoShape">
              <a:avLst/>
            </a:prstTxWarp>
          </a:bodyPr>
          <a:lstStyle>
            <a:lvl1pPr algn="r">
              <a:defRPr sz="1200"/>
            </a:lvl1pPr>
          </a:lstStyle>
          <a:p>
            <a:fld id="{38E0659F-3E19-A049-AC1A-FB6BFDC66573}" type="slidenum">
              <a:rPr lang="en-US" altLang="en-US"/>
              <a:pPr/>
              <a:t>‹#›</a:t>
            </a:fld>
            <a:endParaRPr lang="en-US" altLang="en-US" dirty="0"/>
          </a:p>
        </p:txBody>
      </p:sp>
    </p:spTree>
    <p:extLst>
      <p:ext uri="{BB962C8B-B14F-4D97-AF65-F5344CB8AC3E}">
        <p14:creationId xmlns:p14="http://schemas.microsoft.com/office/powerpoint/2010/main" val="1551121883"/>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3000" kern="1200">
        <a:solidFill>
          <a:schemeClr val="tx1"/>
        </a:solidFill>
        <a:latin typeface="Arial" charset="0"/>
        <a:ea typeface="ＭＳ Ｐゴシック" charset="0"/>
        <a:cs typeface="ＭＳ Ｐゴシック" charset="0"/>
      </a:defRPr>
    </a:lvl1pPr>
    <a:lvl2pPr marL="1120775" algn="l" rtl="0" eaLnBrk="0" fontAlgn="base" hangingPunct="0">
      <a:spcBef>
        <a:spcPct val="30000"/>
      </a:spcBef>
      <a:spcAft>
        <a:spcPct val="0"/>
      </a:spcAft>
      <a:defRPr sz="3000" kern="1200">
        <a:solidFill>
          <a:schemeClr val="tx1"/>
        </a:solidFill>
        <a:latin typeface="Arial" charset="0"/>
        <a:ea typeface="ＭＳ Ｐゴシック" charset="0"/>
        <a:cs typeface="+mn-cs"/>
      </a:defRPr>
    </a:lvl2pPr>
    <a:lvl3pPr marL="2244725" algn="l" rtl="0" eaLnBrk="0" fontAlgn="base" hangingPunct="0">
      <a:spcBef>
        <a:spcPct val="30000"/>
      </a:spcBef>
      <a:spcAft>
        <a:spcPct val="0"/>
      </a:spcAft>
      <a:defRPr sz="3000" kern="1200">
        <a:solidFill>
          <a:schemeClr val="tx1"/>
        </a:solidFill>
        <a:latin typeface="Arial" charset="0"/>
        <a:ea typeface="ＭＳ Ｐゴシック" charset="0"/>
        <a:cs typeface="+mn-cs"/>
      </a:defRPr>
    </a:lvl3pPr>
    <a:lvl4pPr marL="3368675" algn="l" rtl="0" eaLnBrk="0" fontAlgn="base" hangingPunct="0">
      <a:spcBef>
        <a:spcPct val="30000"/>
      </a:spcBef>
      <a:spcAft>
        <a:spcPct val="0"/>
      </a:spcAft>
      <a:defRPr sz="3000" kern="1200">
        <a:solidFill>
          <a:schemeClr val="tx1"/>
        </a:solidFill>
        <a:latin typeface="Arial" charset="0"/>
        <a:ea typeface="ＭＳ Ｐゴシック" charset="0"/>
        <a:cs typeface="+mn-cs"/>
      </a:defRPr>
    </a:lvl4pPr>
    <a:lvl5pPr marL="4494213" algn="l" rtl="0" eaLnBrk="0" fontAlgn="base" hangingPunct="0">
      <a:spcBef>
        <a:spcPct val="30000"/>
      </a:spcBef>
      <a:spcAft>
        <a:spcPct val="0"/>
      </a:spcAft>
      <a:defRPr sz="3000" kern="1200">
        <a:solidFill>
          <a:schemeClr val="tx1"/>
        </a:solidFill>
        <a:latin typeface="Arial" charset="0"/>
        <a:ea typeface="ＭＳ Ｐゴシック" charset="0"/>
        <a:cs typeface="+mn-cs"/>
      </a:defRPr>
    </a:lvl5pPr>
    <a:lvl6pPr marL="5623378" algn="l" defTabSz="1124677" rtl="0" eaLnBrk="1" latinLnBrk="0" hangingPunct="1">
      <a:defRPr sz="3000" kern="1200">
        <a:solidFill>
          <a:schemeClr val="tx1"/>
        </a:solidFill>
        <a:latin typeface="+mn-lt"/>
        <a:ea typeface="+mn-ea"/>
        <a:cs typeface="+mn-cs"/>
      </a:defRPr>
    </a:lvl6pPr>
    <a:lvl7pPr marL="6748052" algn="l" defTabSz="1124677" rtl="0" eaLnBrk="1" latinLnBrk="0" hangingPunct="1">
      <a:defRPr sz="3000" kern="1200">
        <a:solidFill>
          <a:schemeClr val="tx1"/>
        </a:solidFill>
        <a:latin typeface="+mn-lt"/>
        <a:ea typeface="+mn-ea"/>
        <a:cs typeface="+mn-cs"/>
      </a:defRPr>
    </a:lvl7pPr>
    <a:lvl8pPr marL="7872729" algn="l" defTabSz="1124677" rtl="0" eaLnBrk="1" latinLnBrk="0" hangingPunct="1">
      <a:defRPr sz="3000" kern="1200">
        <a:solidFill>
          <a:schemeClr val="tx1"/>
        </a:solidFill>
        <a:latin typeface="+mn-lt"/>
        <a:ea typeface="+mn-ea"/>
        <a:cs typeface="+mn-cs"/>
      </a:defRPr>
    </a:lvl8pPr>
    <a:lvl9pPr marL="8997403" algn="l" defTabSz="1124677" rtl="0" eaLnBrk="1" latinLnBrk="0" hangingPunct="1">
      <a:defRPr sz="30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8E0659F-3E19-A049-AC1A-FB6BFDC66573}" type="slidenum">
              <a:rPr lang="en-US" altLang="en-US" smtClean="0"/>
              <a:pPr/>
              <a:t>1</a:t>
            </a:fld>
            <a:endParaRPr lang="en-US" altLang="en-US" dirty="0"/>
          </a:p>
        </p:txBody>
      </p:sp>
    </p:spTree>
    <p:extLst>
      <p:ext uri="{BB962C8B-B14F-4D97-AF65-F5344CB8AC3E}">
        <p14:creationId xmlns:p14="http://schemas.microsoft.com/office/powerpoint/2010/main" val="8581521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common discussion might start with technologies. In this space, you might hear about AWS at a conference</a:t>
            </a:r>
          </a:p>
        </p:txBody>
      </p:sp>
      <p:sp>
        <p:nvSpPr>
          <p:cNvPr id="4" name="Slide Number Placeholder 3"/>
          <p:cNvSpPr>
            <a:spLocks noGrp="1"/>
          </p:cNvSpPr>
          <p:nvPr>
            <p:ph type="sldNum" sz="quarter" idx="5"/>
          </p:nvPr>
        </p:nvSpPr>
        <p:spPr/>
        <p:txBody>
          <a:bodyPr/>
          <a:lstStyle/>
          <a:p>
            <a:fld id="{38E0659F-3E19-A049-AC1A-FB6BFDC66573}" type="slidenum">
              <a:rPr lang="en-US" altLang="en-US" smtClean="0"/>
              <a:pPr/>
              <a:t>2</a:t>
            </a:fld>
            <a:endParaRPr lang="en-US" altLang="en-US" dirty="0"/>
          </a:p>
        </p:txBody>
      </p:sp>
    </p:spTree>
    <p:extLst>
      <p:ext uri="{BB962C8B-B14F-4D97-AF65-F5344CB8AC3E}">
        <p14:creationId xmlns:p14="http://schemas.microsoft.com/office/powerpoint/2010/main" val="17276604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Checkout register as an example</a:t>
            </a:r>
          </a:p>
        </p:txBody>
      </p:sp>
      <p:sp>
        <p:nvSpPr>
          <p:cNvPr id="4" name="Slide Number Placeholder 3"/>
          <p:cNvSpPr>
            <a:spLocks noGrp="1"/>
          </p:cNvSpPr>
          <p:nvPr>
            <p:ph type="sldNum" sz="quarter" idx="5"/>
          </p:nvPr>
        </p:nvSpPr>
        <p:spPr/>
        <p:txBody>
          <a:bodyPr/>
          <a:lstStyle/>
          <a:p>
            <a:fld id="{38E0659F-3E19-A049-AC1A-FB6BFDC66573}" type="slidenum">
              <a:rPr lang="en-US" altLang="en-US" smtClean="0"/>
              <a:pPr/>
              <a:t>20</a:t>
            </a:fld>
            <a:endParaRPr lang="en-US" altLang="en-US" dirty="0"/>
          </a:p>
        </p:txBody>
      </p:sp>
    </p:spTree>
    <p:extLst>
      <p:ext uri="{BB962C8B-B14F-4D97-AF65-F5344CB8AC3E}">
        <p14:creationId xmlns:p14="http://schemas.microsoft.com/office/powerpoint/2010/main" val="13250226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8E0659F-3E19-A049-AC1A-FB6BFDC66573}" type="slidenum">
              <a:rPr lang="en-US" altLang="en-US" smtClean="0"/>
              <a:pPr/>
              <a:t>21</a:t>
            </a:fld>
            <a:endParaRPr lang="en-US" altLang="en-US" dirty="0"/>
          </a:p>
        </p:txBody>
      </p:sp>
    </p:spTree>
    <p:extLst>
      <p:ext uri="{BB962C8B-B14F-4D97-AF65-F5344CB8AC3E}">
        <p14:creationId xmlns:p14="http://schemas.microsoft.com/office/powerpoint/2010/main" val="5463870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8E0659F-3E19-A049-AC1A-FB6BFDC66573}" type="slidenum">
              <a:rPr lang="en-US" altLang="en-US" smtClean="0"/>
              <a:pPr/>
              <a:t>27</a:t>
            </a:fld>
            <a:endParaRPr lang="en-US" altLang="en-US" dirty="0"/>
          </a:p>
        </p:txBody>
      </p:sp>
    </p:spTree>
    <p:extLst>
      <p:ext uri="{BB962C8B-B14F-4D97-AF65-F5344CB8AC3E}">
        <p14:creationId xmlns:p14="http://schemas.microsoft.com/office/powerpoint/2010/main" val="94096145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3" name="Picture 6" descr="DESB.psd"/>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355975" y="2087563"/>
            <a:ext cx="16697325" cy="3565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Placeholder 4"/>
          <p:cNvSpPr>
            <a:spLocks noGrp="1"/>
          </p:cNvSpPr>
          <p:nvPr>
            <p:ph type="body" sz="quarter" idx="10"/>
          </p:nvPr>
        </p:nvSpPr>
        <p:spPr>
          <a:xfrm>
            <a:off x="0" y="6986664"/>
            <a:ext cx="23409275" cy="1419654"/>
          </a:xfrm>
        </p:spPr>
        <p:txBody>
          <a:bodyPr/>
          <a:lstStyle>
            <a:lvl1pPr marL="0" indent="0" algn="ctr">
              <a:buNone/>
              <a:defRPr sz="9800" b="1"/>
            </a:lvl1pPr>
          </a:lstStyle>
          <a:p>
            <a:pPr lvl="0"/>
            <a:r>
              <a:rPr lang="en-US" dirty="0"/>
              <a:t>Click to edit Master text styles</a:t>
            </a:r>
          </a:p>
        </p:txBody>
      </p:sp>
    </p:spTree>
    <p:extLst>
      <p:ext uri="{BB962C8B-B14F-4D97-AF65-F5344CB8AC3E}">
        <p14:creationId xmlns:p14="http://schemas.microsoft.com/office/powerpoint/2010/main" val="574020382"/>
      </p:ext>
    </p:extLst>
  </p:cSld>
  <p:clrMapOvr>
    <a:overrideClrMapping bg1="lt1" tx1="dk1" bg2="lt2" tx2="dk2" accent1="accent1" accent2="accent2" accent3="accent3" accent4="accent4" accent5="accent5" accent6="accent6" hlink="hlink" folHlink="folHlink"/>
  </p:clrMapOvr>
  <p:transition/>
  <p:hf sldNum="0" hdr="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70464" y="470761"/>
            <a:ext cx="21068348" cy="1362584"/>
          </a:xfrm>
        </p:spPr>
        <p:txBody>
          <a:bodyPr/>
          <a:lstStyle/>
          <a:p>
            <a:r>
              <a:rPr lang="en-US"/>
              <a:t>Click to edit Master title style</a:t>
            </a:r>
            <a:endParaRPr lang="en-US" dirty="0"/>
          </a:p>
        </p:txBody>
      </p:sp>
      <p:sp>
        <p:nvSpPr>
          <p:cNvPr id="3" name="Content Placeholder 2"/>
          <p:cNvSpPr>
            <a:spLocks noGrp="1"/>
          </p:cNvSpPr>
          <p:nvPr>
            <p:ph idx="4294967295"/>
          </p:nvPr>
        </p:nvSpPr>
        <p:spPr>
          <a:xfrm>
            <a:off x="1167534" y="2468562"/>
            <a:ext cx="21069300" cy="8821737"/>
          </a:xfrm>
        </p:spPr>
        <p:txBody>
          <a:bodyPr/>
          <a:lstStyle/>
          <a:p>
            <a:r>
              <a:rPr lang="en-US" altLang="en-US" dirty="0">
                <a:latin typeface="Arial" charset="0"/>
                <a:ea typeface="ＭＳ Ｐゴシック" charset="-128"/>
              </a:rPr>
              <a:t>Add Content Here</a:t>
            </a:r>
          </a:p>
          <a:p>
            <a:r>
              <a:rPr lang="en-US" altLang="en-US" dirty="0">
                <a:latin typeface="Arial" charset="0"/>
                <a:ea typeface="ＭＳ Ｐゴシック" charset="-128"/>
              </a:rPr>
              <a:t>And more here</a:t>
            </a:r>
          </a:p>
          <a:p>
            <a:pPr lvl="1"/>
            <a:r>
              <a:rPr lang="en-US" altLang="en-US" dirty="0">
                <a:latin typeface="Arial" charset="0"/>
                <a:ea typeface="ＭＳ Ｐゴシック" charset="-128"/>
              </a:rPr>
              <a:t>And more here</a:t>
            </a:r>
          </a:p>
        </p:txBody>
      </p:sp>
    </p:spTree>
    <p:extLst>
      <p:ext uri="{BB962C8B-B14F-4D97-AF65-F5344CB8AC3E}">
        <p14:creationId xmlns:p14="http://schemas.microsoft.com/office/powerpoint/2010/main" val="1401496648"/>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170464" y="470754"/>
            <a:ext cx="21068348" cy="1362584"/>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170491" y="2466647"/>
            <a:ext cx="10339099" cy="8801699"/>
          </a:xfrm>
        </p:spPr>
        <p:txBody>
          <a:bodyPr/>
          <a:lstStyle>
            <a:lvl1pPr>
              <a:defRPr sz="6900"/>
            </a:lvl1pPr>
            <a:lvl2pPr>
              <a:defRPr sz="5900"/>
            </a:lvl2pPr>
            <a:lvl3pPr>
              <a:defRPr sz="4900"/>
            </a:lvl3pPr>
            <a:lvl4pPr>
              <a:defRPr sz="4400"/>
            </a:lvl4pPr>
            <a:lvl5pPr>
              <a:defRPr sz="4400"/>
            </a:lvl5pPr>
            <a:lvl6pPr>
              <a:defRPr sz="4400"/>
            </a:lvl6pPr>
            <a:lvl7pPr>
              <a:defRPr sz="4400"/>
            </a:lvl7pPr>
            <a:lvl8pPr>
              <a:defRPr sz="4400"/>
            </a:lvl8pPr>
            <a:lvl9pPr>
              <a:defRPr sz="4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4" name="Content Placeholder 3"/>
          <p:cNvSpPr>
            <a:spLocks noGrp="1"/>
          </p:cNvSpPr>
          <p:nvPr>
            <p:ph sz="half" idx="2"/>
          </p:nvPr>
        </p:nvSpPr>
        <p:spPr>
          <a:xfrm>
            <a:off x="11899719" y="2466647"/>
            <a:ext cx="10339099" cy="8801699"/>
          </a:xfrm>
        </p:spPr>
        <p:txBody>
          <a:bodyPr/>
          <a:lstStyle>
            <a:lvl1pPr>
              <a:defRPr sz="6900"/>
            </a:lvl1pPr>
            <a:lvl2pPr>
              <a:defRPr sz="5900"/>
            </a:lvl2pPr>
            <a:lvl3pPr>
              <a:defRPr sz="4900"/>
            </a:lvl3pPr>
            <a:lvl4pPr>
              <a:defRPr sz="4400"/>
            </a:lvl4pPr>
            <a:lvl5pPr>
              <a:defRPr sz="4400"/>
            </a:lvl5pPr>
            <a:lvl6pPr>
              <a:defRPr sz="4400"/>
            </a:lvl6pPr>
            <a:lvl7pPr>
              <a:defRPr sz="4400"/>
            </a:lvl7pPr>
            <a:lvl8pPr>
              <a:defRPr sz="4400"/>
            </a:lvl8pPr>
            <a:lvl9pPr>
              <a:defRPr sz="4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353522640"/>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170464" y="487362"/>
            <a:ext cx="21068348" cy="1362584"/>
          </a:xfrm>
        </p:spPr>
        <p:txBody>
          <a:bodyPr/>
          <a:lstStyle/>
          <a:p>
            <a:r>
              <a:rPr lang="en-US"/>
              <a:t>Click to edit Master title style</a:t>
            </a:r>
            <a:endParaRPr lang="en-US" dirty="0"/>
          </a:p>
        </p:txBody>
      </p:sp>
    </p:spTree>
    <p:extLst>
      <p:ext uri="{BB962C8B-B14F-4D97-AF65-F5344CB8AC3E}">
        <p14:creationId xmlns:p14="http://schemas.microsoft.com/office/powerpoint/2010/main" val="360737809"/>
      </p:ext>
    </p:extLst>
  </p:cSld>
  <p:clrMapOvr>
    <a:masterClrMapping/>
  </p:clrMapOvr>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69988" y="469900"/>
            <a:ext cx="21069300" cy="1365250"/>
          </a:xfrm>
          <a:prstGeom prst="rect">
            <a:avLst/>
          </a:prstGeom>
        </p:spPr>
        <p:txBody>
          <a:bodyPr vert="horz" lIns="224912" tIns="112456" rIns="224912" bIns="112456" rtlCol="0" anchor="b">
            <a:noAutofit/>
          </a:bodyPr>
          <a:lstStyle/>
          <a:p>
            <a:r>
              <a:rPr lang="en-US" dirty="0"/>
              <a:t>Click to edit Master</a:t>
            </a:r>
          </a:p>
        </p:txBody>
      </p:sp>
      <p:sp>
        <p:nvSpPr>
          <p:cNvPr id="1027" name="Text Placeholder 2"/>
          <p:cNvSpPr>
            <a:spLocks noGrp="1"/>
          </p:cNvSpPr>
          <p:nvPr>
            <p:ph type="body" idx="1"/>
          </p:nvPr>
        </p:nvSpPr>
        <p:spPr bwMode="auto">
          <a:xfrm>
            <a:off x="1169988" y="2447925"/>
            <a:ext cx="21069300" cy="7616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224912" tIns="112456" rIns="224912" bIns="112456"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0"/>
            <a:r>
              <a:rPr lang="en-US" altLang="en-US" dirty="0"/>
              <a:t>More Text</a:t>
            </a:r>
          </a:p>
          <a:p>
            <a:pPr lvl="0"/>
            <a:r>
              <a:rPr lang="en-US" altLang="en-US" dirty="0"/>
              <a:t>More text</a:t>
            </a:r>
          </a:p>
        </p:txBody>
      </p:sp>
      <p:cxnSp>
        <p:nvCxnSpPr>
          <p:cNvPr id="6" name="Straight Connector 5"/>
          <p:cNvCxnSpPr/>
          <p:nvPr/>
        </p:nvCxnSpPr>
        <p:spPr>
          <a:xfrm>
            <a:off x="0" y="12258675"/>
            <a:ext cx="23409275" cy="0"/>
          </a:xfrm>
          <a:prstGeom prst="line">
            <a:avLst/>
          </a:prstGeom>
          <a:ln>
            <a:solidFill>
              <a:schemeClr val="bg1">
                <a:lumMod val="50000"/>
              </a:schemeClr>
            </a:solidFill>
          </a:ln>
        </p:spPr>
        <p:style>
          <a:lnRef idx="1">
            <a:schemeClr val="accent6"/>
          </a:lnRef>
          <a:fillRef idx="0">
            <a:schemeClr val="accent6"/>
          </a:fillRef>
          <a:effectRef idx="0">
            <a:schemeClr val="accent6"/>
          </a:effectRef>
          <a:fontRef idx="minor">
            <a:schemeClr val="tx1"/>
          </a:fontRef>
        </p:style>
      </p:cxnSp>
      <p:sp>
        <p:nvSpPr>
          <p:cNvPr id="1029" name="Rectangle 6"/>
          <p:cNvSpPr>
            <a:spLocks noChangeArrowheads="1"/>
          </p:cNvSpPr>
          <p:nvPr/>
        </p:nvSpPr>
        <p:spPr bwMode="auto">
          <a:xfrm>
            <a:off x="13333413" y="12325350"/>
            <a:ext cx="9953625" cy="115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65462" tIns="82731" rIns="165462" bIns="82731">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r" eaLnBrk="1" hangingPunct="1"/>
            <a:r>
              <a:rPr lang="en-US" altLang="en-US" sz="3200" i="1" dirty="0">
                <a:solidFill>
                  <a:srgbClr val="7F7F7F"/>
                </a:solidFill>
              </a:rPr>
              <a:t>© Jeremy Morris</a:t>
            </a:r>
          </a:p>
          <a:p>
            <a:pPr algn="r" eaLnBrk="1" hangingPunct="1"/>
            <a:endParaRPr lang="en-US" altLang="en-US" sz="3200" i="1" dirty="0">
              <a:solidFill>
                <a:srgbClr val="7F7F7F"/>
              </a:solidFill>
            </a:endParaRPr>
          </a:p>
        </p:txBody>
      </p:sp>
      <p:sp>
        <p:nvSpPr>
          <p:cNvPr id="1030" name="Rectangle 8"/>
          <p:cNvSpPr>
            <a:spLocks noChangeArrowheads="1"/>
          </p:cNvSpPr>
          <p:nvPr/>
        </p:nvSpPr>
        <p:spPr bwMode="auto">
          <a:xfrm>
            <a:off x="122237" y="12398375"/>
            <a:ext cx="8000999" cy="659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65462" tIns="82731" rIns="165462" bIns="82731">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3200" i="1" dirty="0">
                <a:solidFill>
                  <a:srgbClr val="7F7F7F"/>
                </a:solidFill>
              </a:rPr>
              <a:t>Operations and Information</a:t>
            </a:r>
            <a:r>
              <a:rPr lang="en-US" altLang="en-US" sz="3200" i="1" baseline="0" dirty="0">
                <a:solidFill>
                  <a:srgbClr val="7F7F7F"/>
                </a:solidFill>
              </a:rPr>
              <a:t> Systems</a:t>
            </a:r>
            <a:endParaRPr lang="en-US" altLang="en-US" sz="3200" i="1" dirty="0">
              <a:solidFill>
                <a:srgbClr val="7F7F7F"/>
              </a:solidFill>
            </a:endParaRPr>
          </a:p>
        </p:txBody>
      </p:sp>
    </p:spTree>
  </p:cSld>
  <p:clrMap bg1="lt1" tx1="dk1" bg2="lt2" tx2="dk2" accent1="accent1" accent2="accent2" accent3="accent3" accent4="accent4" accent5="accent5" accent6="accent6" hlink="hlink" folHlink="folHlink"/>
  <p:sldLayoutIdLst>
    <p:sldLayoutId id="2147484069" r:id="rId1"/>
    <p:sldLayoutId id="2147484066" r:id="rId2"/>
    <p:sldLayoutId id="2147484067" r:id="rId3"/>
    <p:sldLayoutId id="2147484068" r:id="rId4"/>
  </p:sldLayoutIdLst>
  <p:transition/>
  <p:hf sldNum="0" hdr="0"/>
  <p:txStyles>
    <p:titleStyle>
      <a:lvl1pPr algn="l" defTabSz="1120775" rtl="0" eaLnBrk="0" fontAlgn="base" hangingPunct="0">
        <a:spcBef>
          <a:spcPct val="0"/>
        </a:spcBef>
        <a:spcAft>
          <a:spcPct val="0"/>
        </a:spcAft>
        <a:defRPr sz="7200" b="1" kern="1200" cap="all">
          <a:solidFill>
            <a:srgbClr val="4F4F4F"/>
          </a:solidFill>
          <a:latin typeface="Arial"/>
          <a:ea typeface="ＭＳ Ｐゴシック" charset="0"/>
          <a:cs typeface="Arial"/>
        </a:defRPr>
      </a:lvl1pPr>
      <a:lvl2pPr algn="l" defTabSz="1120775" rtl="0" eaLnBrk="0" fontAlgn="base" hangingPunct="0">
        <a:spcBef>
          <a:spcPct val="0"/>
        </a:spcBef>
        <a:spcAft>
          <a:spcPct val="0"/>
        </a:spcAft>
        <a:defRPr sz="8400" b="1">
          <a:solidFill>
            <a:srgbClr val="4F4F4F"/>
          </a:solidFill>
          <a:latin typeface="Arial" charset="0"/>
          <a:ea typeface="ＭＳ Ｐゴシック" charset="0"/>
        </a:defRPr>
      </a:lvl2pPr>
      <a:lvl3pPr algn="l" defTabSz="1120775" rtl="0" eaLnBrk="0" fontAlgn="base" hangingPunct="0">
        <a:spcBef>
          <a:spcPct val="0"/>
        </a:spcBef>
        <a:spcAft>
          <a:spcPct val="0"/>
        </a:spcAft>
        <a:defRPr sz="8400" b="1">
          <a:solidFill>
            <a:srgbClr val="4F4F4F"/>
          </a:solidFill>
          <a:latin typeface="Arial" charset="0"/>
          <a:ea typeface="ＭＳ Ｐゴシック" charset="0"/>
        </a:defRPr>
      </a:lvl3pPr>
      <a:lvl4pPr algn="l" defTabSz="1120775" rtl="0" eaLnBrk="0" fontAlgn="base" hangingPunct="0">
        <a:spcBef>
          <a:spcPct val="0"/>
        </a:spcBef>
        <a:spcAft>
          <a:spcPct val="0"/>
        </a:spcAft>
        <a:defRPr sz="8400" b="1">
          <a:solidFill>
            <a:srgbClr val="4F4F4F"/>
          </a:solidFill>
          <a:latin typeface="Arial" charset="0"/>
          <a:ea typeface="ＭＳ Ｐゴシック" charset="0"/>
        </a:defRPr>
      </a:lvl4pPr>
      <a:lvl5pPr algn="l" defTabSz="1120775" rtl="0" eaLnBrk="0" fontAlgn="base" hangingPunct="0">
        <a:spcBef>
          <a:spcPct val="0"/>
        </a:spcBef>
        <a:spcAft>
          <a:spcPct val="0"/>
        </a:spcAft>
        <a:defRPr sz="8400" b="1">
          <a:solidFill>
            <a:srgbClr val="4F4F4F"/>
          </a:solidFill>
          <a:latin typeface="Arial" charset="0"/>
          <a:ea typeface="ＭＳ Ｐゴシック" charset="0"/>
        </a:defRPr>
      </a:lvl5pPr>
      <a:lvl6pPr marL="1124704" algn="l" defTabSz="1120800" rtl="0" fontAlgn="base">
        <a:spcBef>
          <a:spcPct val="0"/>
        </a:spcBef>
        <a:spcAft>
          <a:spcPct val="0"/>
        </a:spcAft>
        <a:defRPr sz="8400" b="1">
          <a:solidFill>
            <a:srgbClr val="4F4F4F"/>
          </a:solidFill>
          <a:latin typeface="Arial" charset="0"/>
          <a:ea typeface="ＭＳ Ｐゴシック" charset="0"/>
        </a:defRPr>
      </a:lvl6pPr>
      <a:lvl7pPr marL="2249407" algn="l" defTabSz="1120800" rtl="0" fontAlgn="base">
        <a:spcBef>
          <a:spcPct val="0"/>
        </a:spcBef>
        <a:spcAft>
          <a:spcPct val="0"/>
        </a:spcAft>
        <a:defRPr sz="8400" b="1">
          <a:solidFill>
            <a:srgbClr val="4F4F4F"/>
          </a:solidFill>
          <a:latin typeface="Arial" charset="0"/>
          <a:ea typeface="ＭＳ Ｐゴシック" charset="0"/>
        </a:defRPr>
      </a:lvl7pPr>
      <a:lvl8pPr marL="3374111" algn="l" defTabSz="1120800" rtl="0" fontAlgn="base">
        <a:spcBef>
          <a:spcPct val="0"/>
        </a:spcBef>
        <a:spcAft>
          <a:spcPct val="0"/>
        </a:spcAft>
        <a:defRPr sz="8400" b="1">
          <a:solidFill>
            <a:srgbClr val="4F4F4F"/>
          </a:solidFill>
          <a:latin typeface="Arial" charset="0"/>
          <a:ea typeface="ＭＳ Ｐゴシック" charset="0"/>
        </a:defRPr>
      </a:lvl8pPr>
      <a:lvl9pPr marL="4498817" algn="l" defTabSz="1120800" rtl="0" fontAlgn="base">
        <a:spcBef>
          <a:spcPct val="0"/>
        </a:spcBef>
        <a:spcAft>
          <a:spcPct val="0"/>
        </a:spcAft>
        <a:defRPr sz="8400" b="1">
          <a:solidFill>
            <a:srgbClr val="4F4F4F"/>
          </a:solidFill>
          <a:latin typeface="Arial" charset="0"/>
          <a:ea typeface="ＭＳ Ｐゴシック" charset="0"/>
        </a:defRPr>
      </a:lvl9pPr>
    </p:titleStyle>
    <p:bodyStyle>
      <a:lvl1pPr marL="838200" indent="-838200" algn="l" defTabSz="1120775" rtl="0" eaLnBrk="0" fontAlgn="base" hangingPunct="0">
        <a:spcBef>
          <a:spcPct val="20000"/>
        </a:spcBef>
        <a:spcAft>
          <a:spcPct val="0"/>
        </a:spcAft>
        <a:buSzPct val="100000"/>
        <a:buFontTx/>
        <a:buBlip>
          <a:blip r:embed="rId6"/>
        </a:buBlip>
        <a:defRPr sz="6600" kern="1200">
          <a:solidFill>
            <a:srgbClr val="4F4F4F"/>
          </a:solidFill>
          <a:latin typeface="Arial"/>
          <a:ea typeface="ＭＳ Ｐゴシック" charset="0"/>
          <a:cs typeface="Arial"/>
        </a:defRPr>
      </a:lvl1pPr>
      <a:lvl2pPr marL="1981200" indent="-857250" algn="l" defTabSz="1120775" rtl="0" eaLnBrk="0" fontAlgn="base" hangingPunct="0">
        <a:spcBef>
          <a:spcPct val="20000"/>
        </a:spcBef>
        <a:spcAft>
          <a:spcPct val="0"/>
        </a:spcAft>
        <a:buSzPct val="100000"/>
        <a:buFontTx/>
        <a:buBlip>
          <a:blip r:embed="rId6"/>
        </a:buBlip>
        <a:defRPr sz="6000" kern="1200">
          <a:solidFill>
            <a:srgbClr val="4F4F4F"/>
          </a:solidFill>
          <a:latin typeface="Arial"/>
          <a:ea typeface="ＭＳ Ｐゴシック" charset="0"/>
          <a:cs typeface="Arial"/>
        </a:defRPr>
      </a:lvl2pPr>
      <a:lvl3pPr marL="2806700" indent="-557213" algn="l" defTabSz="1120775" rtl="0" eaLnBrk="0" fontAlgn="base" hangingPunct="0">
        <a:spcBef>
          <a:spcPct val="20000"/>
        </a:spcBef>
        <a:spcAft>
          <a:spcPct val="0"/>
        </a:spcAft>
        <a:buSzPct val="100000"/>
        <a:buFontTx/>
        <a:buBlip>
          <a:blip r:embed="rId6"/>
        </a:buBlip>
        <a:defRPr sz="5400" kern="1200">
          <a:solidFill>
            <a:srgbClr val="4F4F4F"/>
          </a:solidFill>
          <a:latin typeface="Arial"/>
          <a:ea typeface="ＭＳ Ｐゴシック" charset="0"/>
          <a:cs typeface="Arial"/>
        </a:defRPr>
      </a:lvl3pPr>
      <a:lvl4pPr marL="3932238" indent="-557213" algn="l" defTabSz="1120775" rtl="0" eaLnBrk="0" fontAlgn="base" hangingPunct="0">
        <a:spcBef>
          <a:spcPct val="20000"/>
        </a:spcBef>
        <a:spcAft>
          <a:spcPct val="0"/>
        </a:spcAft>
        <a:buSzPct val="100000"/>
        <a:buFontTx/>
        <a:buBlip>
          <a:blip r:embed="rId6"/>
        </a:buBlip>
        <a:defRPr sz="4800" kern="1200">
          <a:solidFill>
            <a:srgbClr val="4F4F4F"/>
          </a:solidFill>
          <a:latin typeface="Arial"/>
          <a:ea typeface="ＭＳ Ｐゴシック" charset="0"/>
          <a:cs typeface="Arial"/>
        </a:defRPr>
      </a:lvl4pPr>
      <a:lvl5pPr indent="4498975" algn="l" defTabSz="1120775" rtl="0" eaLnBrk="0" fontAlgn="base" hangingPunct="0">
        <a:spcBef>
          <a:spcPct val="20000"/>
        </a:spcBef>
        <a:spcAft>
          <a:spcPct val="0"/>
        </a:spcAft>
        <a:buSzPct val="100000"/>
        <a:defRPr sz="4900" kern="1200">
          <a:solidFill>
            <a:srgbClr val="4F4F4F"/>
          </a:solidFill>
          <a:latin typeface="Arial"/>
          <a:ea typeface="ＭＳ Ｐゴシック" charset="0"/>
          <a:cs typeface="Arial"/>
        </a:defRPr>
      </a:lvl5pPr>
      <a:lvl6pPr marL="6185068" indent="-562278" algn="l" defTabSz="1124561" rtl="0" eaLnBrk="1" latinLnBrk="0" hangingPunct="1">
        <a:spcBef>
          <a:spcPct val="20000"/>
        </a:spcBef>
        <a:buFont typeface="Arial"/>
        <a:buChar char="•"/>
        <a:defRPr sz="4900" kern="1200">
          <a:solidFill>
            <a:schemeClr val="tx1"/>
          </a:solidFill>
          <a:latin typeface="+mn-lt"/>
          <a:ea typeface="+mn-ea"/>
          <a:cs typeface="+mn-cs"/>
        </a:defRPr>
      </a:lvl6pPr>
      <a:lvl7pPr marL="7309626" indent="-562278" algn="l" defTabSz="1124561" rtl="0" eaLnBrk="1" latinLnBrk="0" hangingPunct="1">
        <a:spcBef>
          <a:spcPct val="20000"/>
        </a:spcBef>
        <a:buFont typeface="Arial"/>
        <a:buChar char="•"/>
        <a:defRPr sz="4900" kern="1200">
          <a:solidFill>
            <a:schemeClr val="tx1"/>
          </a:solidFill>
          <a:latin typeface="+mn-lt"/>
          <a:ea typeface="+mn-ea"/>
          <a:cs typeface="+mn-cs"/>
        </a:defRPr>
      </a:lvl7pPr>
      <a:lvl8pPr marL="8434182" indent="-562278" algn="l" defTabSz="1124561" rtl="0" eaLnBrk="1" latinLnBrk="0" hangingPunct="1">
        <a:spcBef>
          <a:spcPct val="20000"/>
        </a:spcBef>
        <a:buFont typeface="Arial"/>
        <a:buChar char="•"/>
        <a:defRPr sz="4900" kern="1200">
          <a:solidFill>
            <a:schemeClr val="tx1"/>
          </a:solidFill>
          <a:latin typeface="+mn-lt"/>
          <a:ea typeface="+mn-ea"/>
          <a:cs typeface="+mn-cs"/>
        </a:defRPr>
      </a:lvl8pPr>
      <a:lvl9pPr marL="9558740" indent="-562278" algn="l" defTabSz="1124561" rtl="0" eaLnBrk="1" latinLnBrk="0" hangingPunct="1">
        <a:spcBef>
          <a:spcPct val="20000"/>
        </a:spcBef>
        <a:buFont typeface="Arial"/>
        <a:buChar char="•"/>
        <a:defRPr sz="4900" kern="1200">
          <a:solidFill>
            <a:schemeClr val="tx1"/>
          </a:solidFill>
          <a:latin typeface="+mn-lt"/>
          <a:ea typeface="+mn-ea"/>
          <a:cs typeface="+mn-cs"/>
        </a:defRPr>
      </a:lvl9pPr>
    </p:bodyStyle>
    <p:otherStyle>
      <a:defPPr>
        <a:defRPr lang="en-US"/>
      </a:defPPr>
      <a:lvl1pPr marL="0" algn="l" defTabSz="1124561" rtl="0" eaLnBrk="1" latinLnBrk="0" hangingPunct="1">
        <a:defRPr sz="4400" kern="1200">
          <a:solidFill>
            <a:schemeClr val="tx1"/>
          </a:solidFill>
          <a:latin typeface="+mn-lt"/>
          <a:ea typeface="+mn-ea"/>
          <a:cs typeface="+mn-cs"/>
        </a:defRPr>
      </a:lvl1pPr>
      <a:lvl2pPr marL="1124561" algn="l" defTabSz="1124561" rtl="0" eaLnBrk="1" latinLnBrk="0" hangingPunct="1">
        <a:defRPr sz="4400" kern="1200">
          <a:solidFill>
            <a:schemeClr val="tx1"/>
          </a:solidFill>
          <a:latin typeface="+mn-lt"/>
          <a:ea typeface="+mn-ea"/>
          <a:cs typeface="+mn-cs"/>
        </a:defRPr>
      </a:lvl2pPr>
      <a:lvl3pPr marL="2249114" algn="l" defTabSz="1124561" rtl="0" eaLnBrk="1" latinLnBrk="0" hangingPunct="1">
        <a:defRPr sz="4400" kern="1200">
          <a:solidFill>
            <a:schemeClr val="tx1"/>
          </a:solidFill>
          <a:latin typeface="+mn-lt"/>
          <a:ea typeface="+mn-ea"/>
          <a:cs typeface="+mn-cs"/>
        </a:defRPr>
      </a:lvl3pPr>
      <a:lvl4pPr marL="3373673" algn="l" defTabSz="1124561" rtl="0" eaLnBrk="1" latinLnBrk="0" hangingPunct="1">
        <a:defRPr sz="4400" kern="1200">
          <a:solidFill>
            <a:schemeClr val="tx1"/>
          </a:solidFill>
          <a:latin typeface="+mn-lt"/>
          <a:ea typeface="+mn-ea"/>
          <a:cs typeface="+mn-cs"/>
        </a:defRPr>
      </a:lvl4pPr>
      <a:lvl5pPr marL="4498231" algn="l" defTabSz="1124561" rtl="0" eaLnBrk="1" latinLnBrk="0" hangingPunct="1">
        <a:defRPr sz="4400" kern="1200">
          <a:solidFill>
            <a:schemeClr val="tx1"/>
          </a:solidFill>
          <a:latin typeface="+mn-lt"/>
          <a:ea typeface="+mn-ea"/>
          <a:cs typeface="+mn-cs"/>
        </a:defRPr>
      </a:lvl5pPr>
      <a:lvl6pPr marL="5622790" algn="l" defTabSz="1124561" rtl="0" eaLnBrk="1" latinLnBrk="0" hangingPunct="1">
        <a:defRPr sz="4400" kern="1200">
          <a:solidFill>
            <a:schemeClr val="tx1"/>
          </a:solidFill>
          <a:latin typeface="+mn-lt"/>
          <a:ea typeface="+mn-ea"/>
          <a:cs typeface="+mn-cs"/>
        </a:defRPr>
      </a:lvl6pPr>
      <a:lvl7pPr marL="6747346" algn="l" defTabSz="1124561" rtl="0" eaLnBrk="1" latinLnBrk="0" hangingPunct="1">
        <a:defRPr sz="4400" kern="1200">
          <a:solidFill>
            <a:schemeClr val="tx1"/>
          </a:solidFill>
          <a:latin typeface="+mn-lt"/>
          <a:ea typeface="+mn-ea"/>
          <a:cs typeface="+mn-cs"/>
        </a:defRPr>
      </a:lvl7pPr>
      <a:lvl8pPr marL="7871904" algn="l" defTabSz="1124561" rtl="0" eaLnBrk="1" latinLnBrk="0" hangingPunct="1">
        <a:defRPr sz="4400" kern="1200">
          <a:solidFill>
            <a:schemeClr val="tx1"/>
          </a:solidFill>
          <a:latin typeface="+mn-lt"/>
          <a:ea typeface="+mn-ea"/>
          <a:cs typeface="+mn-cs"/>
        </a:defRPr>
      </a:lvl8pPr>
      <a:lvl9pPr marL="8996458" algn="l" defTabSz="1124561" rtl="0" eaLnBrk="1" latinLnBrk="0" hangingPunct="1">
        <a:defRPr sz="4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20.tiff"/><Relationship Id="rId3" Type="http://schemas.openxmlformats.org/officeDocument/2006/relationships/image" Target="../media/image4.tiff"/><Relationship Id="rId7" Type="http://schemas.openxmlformats.org/officeDocument/2006/relationships/image" Target="../media/image19.tiff"/><Relationship Id="rId12" Type="http://schemas.openxmlformats.org/officeDocument/2006/relationships/image" Target="../media/image24.tiff"/><Relationship Id="rId2" Type="http://schemas.openxmlformats.org/officeDocument/2006/relationships/image" Target="../media/image17.tiff"/><Relationship Id="rId1" Type="http://schemas.openxmlformats.org/officeDocument/2006/relationships/slideLayout" Target="../slideLayouts/slideLayout4.xml"/><Relationship Id="rId6" Type="http://schemas.openxmlformats.org/officeDocument/2006/relationships/image" Target="../media/image18.tiff"/><Relationship Id="rId11" Type="http://schemas.openxmlformats.org/officeDocument/2006/relationships/image" Target="../media/image23.tiff"/><Relationship Id="rId5" Type="http://schemas.openxmlformats.org/officeDocument/2006/relationships/image" Target="../media/image6.tiff"/><Relationship Id="rId10" Type="http://schemas.openxmlformats.org/officeDocument/2006/relationships/image" Target="../media/image22.tiff"/><Relationship Id="rId4" Type="http://schemas.openxmlformats.org/officeDocument/2006/relationships/image" Target="../media/image5.tiff"/><Relationship Id="rId9" Type="http://schemas.openxmlformats.org/officeDocument/2006/relationships/image" Target="../media/image21.tif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8" Type="http://schemas.openxmlformats.org/officeDocument/2006/relationships/image" Target="../media/image8.tiff"/><Relationship Id="rId3" Type="http://schemas.openxmlformats.org/officeDocument/2006/relationships/image" Target="../media/image3.tiff"/><Relationship Id="rId7" Type="http://schemas.openxmlformats.org/officeDocument/2006/relationships/image" Target="../media/image7.tiff"/><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image" Target="../media/image6.tiff"/><Relationship Id="rId5" Type="http://schemas.openxmlformats.org/officeDocument/2006/relationships/image" Target="../media/image5.tiff"/><Relationship Id="rId4" Type="http://schemas.openxmlformats.org/officeDocument/2006/relationships/image" Target="../media/image4.tiff"/><Relationship Id="rId9" Type="http://schemas.openxmlformats.org/officeDocument/2006/relationships/image" Target="../media/image9.tiff"/></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27.tiff"/><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hyperlink" Target="https://www.linkedin.com/in/jeremydmorris/" TargetMode="External"/></Relationships>
</file>

<file path=ppt/slides/_rels/slide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7" name="Text Placeholder 3"/>
          <p:cNvSpPr>
            <a:spLocks noGrp="1"/>
          </p:cNvSpPr>
          <p:nvPr>
            <p:ph type="body" sz="quarter" idx="10"/>
          </p:nvPr>
        </p:nvSpPr>
        <p:spPr>
          <a:xfrm>
            <a:off x="0" y="6986588"/>
            <a:ext cx="23409275" cy="1419225"/>
          </a:xfrm>
        </p:spPr>
        <p:txBody>
          <a:bodyPr/>
          <a:lstStyle/>
          <a:p>
            <a:r>
              <a:rPr lang="en-US" altLang="en-US" sz="8800" dirty="0">
                <a:latin typeface="Arial" charset="0"/>
                <a:ea typeface="ＭＳ Ｐゴシック" charset="-128"/>
              </a:rPr>
              <a:t>Course Wrap Up</a:t>
            </a:r>
          </a:p>
        </p:txBody>
      </p:sp>
      <p:sp>
        <p:nvSpPr>
          <p:cNvPr id="4" name="TextBox 9"/>
          <p:cNvSpPr txBox="1">
            <a:spLocks noChangeArrowheads="1"/>
          </p:cNvSpPr>
          <p:nvPr/>
        </p:nvSpPr>
        <p:spPr bwMode="auto">
          <a:xfrm>
            <a:off x="0" y="9097963"/>
            <a:ext cx="23409275" cy="125968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65462" tIns="82731" rIns="165462" bIns="82731">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defRPr/>
            </a:pPr>
            <a:r>
              <a:rPr lang="en-US" sz="7100" dirty="0">
                <a:solidFill>
                  <a:srgbClr val="4F4F4F"/>
                </a:solidFill>
                <a:cs typeface="Arial" charset="0"/>
              </a:rPr>
              <a:t>Business Intelligence &amp; Analytics</a:t>
            </a: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572ECB-F10E-244D-90B6-8EF75D77C3AA}"/>
              </a:ext>
            </a:extLst>
          </p:cNvPr>
          <p:cNvSpPr>
            <a:spLocks noGrp="1"/>
          </p:cNvSpPr>
          <p:nvPr>
            <p:ph type="title"/>
          </p:nvPr>
        </p:nvSpPr>
        <p:spPr/>
        <p:txBody>
          <a:bodyPr/>
          <a:lstStyle/>
          <a:p>
            <a:r>
              <a:rPr lang="en-US" dirty="0"/>
              <a:t>Ch3 | Different types of information</a:t>
            </a:r>
          </a:p>
        </p:txBody>
      </p:sp>
      <p:sp>
        <p:nvSpPr>
          <p:cNvPr id="3" name="Rounded Rectangle 2">
            <a:extLst>
              <a:ext uri="{FF2B5EF4-FFF2-40B4-BE49-F238E27FC236}">
                <a16:creationId xmlns:a16="http://schemas.microsoft.com/office/drawing/2014/main" id="{8586B989-58AA-3F44-91C3-167EA9E8D296}"/>
              </a:ext>
            </a:extLst>
          </p:cNvPr>
          <p:cNvSpPr/>
          <p:nvPr/>
        </p:nvSpPr>
        <p:spPr>
          <a:xfrm>
            <a:off x="1778000" y="2087562"/>
            <a:ext cx="19431000" cy="3048000"/>
          </a:xfrm>
          <a:prstGeom prst="roundRect">
            <a:avLst>
              <a:gd name="adj" fmla="val 4321"/>
            </a:avLst>
          </a:prstGeom>
          <a:solidFill>
            <a:srgbClr val="123F68"/>
          </a:solidFill>
          <a:ln>
            <a:solidFill>
              <a:schemeClr val="tx1">
                <a:lumMod val="85000"/>
                <a:lumOff val="15000"/>
              </a:schemeClr>
            </a:solidFill>
          </a:ln>
          <a:effectLst/>
        </p:spPr>
        <p:style>
          <a:lnRef idx="1">
            <a:schemeClr val="accent1"/>
          </a:lnRef>
          <a:fillRef idx="3">
            <a:schemeClr val="accent1"/>
          </a:fillRef>
          <a:effectRef idx="2">
            <a:schemeClr val="accent1"/>
          </a:effectRef>
          <a:fontRef idx="minor">
            <a:schemeClr val="lt1"/>
          </a:fontRef>
        </p:style>
        <p:txBody>
          <a:bodyPr rtlCol="0" anchor="t"/>
          <a:lstStyle/>
          <a:p>
            <a:r>
              <a:rPr lang="en-US" sz="4400" dirty="0"/>
              <a:t>Strategic Information</a:t>
            </a:r>
          </a:p>
          <a:p>
            <a:r>
              <a:rPr lang="en-US" sz="3600" b="1" u="sng" dirty="0"/>
              <a:t>Definition</a:t>
            </a:r>
            <a:r>
              <a:rPr lang="en-US" sz="3600" dirty="0"/>
              <a:t>: Information that would be used to create a digital marketing strategy.</a:t>
            </a:r>
          </a:p>
          <a:p>
            <a:r>
              <a:rPr lang="en-US" sz="3600" b="1" u="sng" dirty="0"/>
              <a:t>Example</a:t>
            </a:r>
            <a:r>
              <a:rPr lang="en-US" sz="3600" dirty="0"/>
              <a:t>: Should sales turnover be supported through new customer acquisition, selling more to existing customers or focusing on customer retention?</a:t>
            </a:r>
          </a:p>
          <a:p>
            <a:r>
              <a:rPr lang="en-US" sz="3600" b="1" u="sng" dirty="0"/>
              <a:t>More generally</a:t>
            </a:r>
            <a:r>
              <a:rPr lang="en-US" sz="3600" dirty="0"/>
              <a:t>: What should we do?</a:t>
            </a:r>
          </a:p>
        </p:txBody>
      </p:sp>
      <p:sp>
        <p:nvSpPr>
          <p:cNvPr id="4" name="Rounded Rectangle 3">
            <a:extLst>
              <a:ext uri="{FF2B5EF4-FFF2-40B4-BE49-F238E27FC236}">
                <a16:creationId xmlns:a16="http://schemas.microsoft.com/office/drawing/2014/main" id="{0C194535-E871-BE4F-B637-374E45759D6E}"/>
              </a:ext>
            </a:extLst>
          </p:cNvPr>
          <p:cNvSpPr/>
          <p:nvPr/>
        </p:nvSpPr>
        <p:spPr>
          <a:xfrm>
            <a:off x="1778000" y="5364162"/>
            <a:ext cx="19431000" cy="3048000"/>
          </a:xfrm>
          <a:prstGeom prst="roundRect">
            <a:avLst>
              <a:gd name="adj" fmla="val 4321"/>
            </a:avLst>
          </a:prstGeom>
          <a:solidFill>
            <a:srgbClr val="84B082"/>
          </a:solidFill>
          <a:ln>
            <a:solidFill>
              <a:schemeClr val="tx1">
                <a:lumMod val="85000"/>
                <a:lumOff val="15000"/>
              </a:schemeClr>
            </a:solidFill>
          </a:ln>
          <a:effectLst/>
        </p:spPr>
        <p:style>
          <a:lnRef idx="1">
            <a:schemeClr val="accent1"/>
          </a:lnRef>
          <a:fillRef idx="3">
            <a:schemeClr val="accent1"/>
          </a:fillRef>
          <a:effectRef idx="2">
            <a:schemeClr val="accent1"/>
          </a:effectRef>
          <a:fontRef idx="minor">
            <a:schemeClr val="lt1"/>
          </a:fontRef>
        </p:style>
        <p:txBody>
          <a:bodyPr rtlCol="0" anchor="t"/>
          <a:lstStyle/>
          <a:p>
            <a:r>
              <a:rPr lang="en-US" sz="4400" dirty="0"/>
              <a:t>Tactical Information</a:t>
            </a:r>
          </a:p>
          <a:p>
            <a:r>
              <a:rPr lang="en-US" sz="3600" b="1" u="sng" dirty="0"/>
              <a:t>Definition </a:t>
            </a:r>
            <a:r>
              <a:rPr lang="en-US" sz="3600" dirty="0"/>
              <a:t>: Creation and optimization of new/existing campaigns.</a:t>
            </a:r>
          </a:p>
          <a:p>
            <a:r>
              <a:rPr lang="en-US" sz="3600" b="1" u="sng" dirty="0"/>
              <a:t>Example</a:t>
            </a:r>
            <a:r>
              <a:rPr lang="en-US" sz="3600" dirty="0"/>
              <a:t>: Who should receive this campaign? When should we introduce it? Should the campaign be time limited?</a:t>
            </a:r>
          </a:p>
          <a:p>
            <a:r>
              <a:rPr lang="en-US" sz="3600" b="1" u="sng" dirty="0"/>
              <a:t>More generally</a:t>
            </a:r>
            <a:r>
              <a:rPr lang="en-US" sz="3600" dirty="0"/>
              <a:t>: How should we do it?</a:t>
            </a:r>
          </a:p>
        </p:txBody>
      </p:sp>
      <p:sp>
        <p:nvSpPr>
          <p:cNvPr id="5" name="Rounded Rectangle 4">
            <a:extLst>
              <a:ext uri="{FF2B5EF4-FFF2-40B4-BE49-F238E27FC236}">
                <a16:creationId xmlns:a16="http://schemas.microsoft.com/office/drawing/2014/main" id="{367C6310-AF61-CE40-80CB-B26E08ABB46D}"/>
              </a:ext>
            </a:extLst>
          </p:cNvPr>
          <p:cNvSpPr/>
          <p:nvPr/>
        </p:nvSpPr>
        <p:spPr>
          <a:xfrm>
            <a:off x="1798637" y="8640762"/>
            <a:ext cx="19431000" cy="3048000"/>
          </a:xfrm>
          <a:prstGeom prst="roundRect">
            <a:avLst>
              <a:gd name="adj" fmla="val 4321"/>
            </a:avLst>
          </a:prstGeom>
          <a:solidFill>
            <a:srgbClr val="885A5A"/>
          </a:solidFill>
          <a:ln>
            <a:solidFill>
              <a:schemeClr val="tx1">
                <a:lumMod val="85000"/>
                <a:lumOff val="15000"/>
              </a:schemeClr>
            </a:solidFill>
          </a:ln>
          <a:effectLst/>
        </p:spPr>
        <p:style>
          <a:lnRef idx="1">
            <a:schemeClr val="accent1"/>
          </a:lnRef>
          <a:fillRef idx="3">
            <a:schemeClr val="accent1"/>
          </a:fillRef>
          <a:effectRef idx="2">
            <a:schemeClr val="accent1"/>
          </a:effectRef>
          <a:fontRef idx="minor">
            <a:schemeClr val="lt1"/>
          </a:fontRef>
        </p:style>
        <p:txBody>
          <a:bodyPr rtlCol="0" anchor="t"/>
          <a:lstStyle/>
          <a:p>
            <a:r>
              <a:rPr lang="en-US" sz="4400" dirty="0"/>
              <a:t>Operational Information</a:t>
            </a:r>
          </a:p>
          <a:p>
            <a:r>
              <a:rPr lang="en-US" sz="3600" b="1" u="sng" dirty="0"/>
              <a:t>Definition </a:t>
            </a:r>
            <a:r>
              <a:rPr lang="en-US" sz="3600" dirty="0"/>
              <a:t>: Concrete information that will drive action against campaigns.</a:t>
            </a:r>
          </a:p>
          <a:p>
            <a:r>
              <a:rPr lang="en-US" sz="3600" b="1" u="sng" dirty="0"/>
              <a:t>Example</a:t>
            </a:r>
            <a:r>
              <a:rPr lang="en-US" sz="3600" dirty="0"/>
              <a:t>: Which customers should we contact and which offers should be made?</a:t>
            </a:r>
          </a:p>
          <a:p>
            <a:r>
              <a:rPr lang="en-US" sz="3600" b="1" u="sng" dirty="0"/>
              <a:t>More generally</a:t>
            </a:r>
            <a:r>
              <a:rPr lang="en-US" sz="3600" dirty="0"/>
              <a:t>: Support action.</a:t>
            </a:r>
          </a:p>
        </p:txBody>
      </p:sp>
    </p:spTree>
    <p:extLst>
      <p:ext uri="{BB962C8B-B14F-4D97-AF65-F5344CB8AC3E}">
        <p14:creationId xmlns:p14="http://schemas.microsoft.com/office/powerpoint/2010/main" val="3016587678"/>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7A7107-4B7E-1D45-9B6A-9F444858475C}"/>
              </a:ext>
            </a:extLst>
          </p:cNvPr>
          <p:cNvSpPr>
            <a:spLocks noGrp="1"/>
          </p:cNvSpPr>
          <p:nvPr>
            <p:ph type="title"/>
          </p:nvPr>
        </p:nvSpPr>
        <p:spPr/>
        <p:txBody>
          <a:bodyPr/>
          <a:lstStyle/>
          <a:p>
            <a:r>
              <a:rPr lang="en-US" dirty="0"/>
              <a:t>Ch4 | data</a:t>
            </a:r>
          </a:p>
        </p:txBody>
      </p:sp>
      <p:pic>
        <p:nvPicPr>
          <p:cNvPr id="3" name="Picture 2">
            <a:extLst>
              <a:ext uri="{FF2B5EF4-FFF2-40B4-BE49-F238E27FC236}">
                <a16:creationId xmlns:a16="http://schemas.microsoft.com/office/drawing/2014/main" id="{0C71DA9F-A7CA-274A-AC3F-EFEC2911A3E0}"/>
              </a:ext>
            </a:extLst>
          </p:cNvPr>
          <p:cNvPicPr>
            <a:picLocks noChangeAspect="1"/>
          </p:cNvPicPr>
          <p:nvPr/>
        </p:nvPicPr>
        <p:blipFill>
          <a:blip r:embed="rId2"/>
          <a:stretch>
            <a:fillRect/>
          </a:stretch>
        </p:blipFill>
        <p:spPr>
          <a:xfrm>
            <a:off x="17267237" y="3916362"/>
            <a:ext cx="3784600" cy="5715000"/>
          </a:xfrm>
          <a:prstGeom prst="rect">
            <a:avLst/>
          </a:prstGeom>
        </p:spPr>
      </p:pic>
      <p:sp>
        <p:nvSpPr>
          <p:cNvPr id="4" name="Rounded Rectangle 3">
            <a:extLst>
              <a:ext uri="{FF2B5EF4-FFF2-40B4-BE49-F238E27FC236}">
                <a16:creationId xmlns:a16="http://schemas.microsoft.com/office/drawing/2014/main" id="{0790C5FD-B388-8E43-957D-78656A08637D}"/>
              </a:ext>
            </a:extLst>
          </p:cNvPr>
          <p:cNvSpPr/>
          <p:nvPr/>
        </p:nvSpPr>
        <p:spPr>
          <a:xfrm>
            <a:off x="1165701" y="4830762"/>
            <a:ext cx="12743974" cy="3886200"/>
          </a:xfrm>
          <a:prstGeom prst="roundRect">
            <a:avLst>
              <a:gd name="adj" fmla="val 2066"/>
            </a:avLst>
          </a:prstGeom>
          <a:solidFill>
            <a:srgbClr val="778472"/>
          </a:solidFill>
          <a:ln>
            <a:solidFill>
              <a:schemeClr val="tx1">
                <a:lumMod val="85000"/>
                <a:lumOff val="1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285750" indent="-285750">
              <a:buFont typeface="Arial" panose="020B0604020202020204" pitchFamily="34" charset="0"/>
              <a:buChar char="•"/>
            </a:pPr>
            <a:r>
              <a:rPr lang="en-US" sz="4800" dirty="0"/>
              <a:t>Carrier of information</a:t>
            </a:r>
          </a:p>
          <a:p>
            <a:pPr marL="285750" indent="-285750">
              <a:buFont typeface="Arial" panose="020B0604020202020204" pitchFamily="34" charset="0"/>
              <a:buChar char="•"/>
            </a:pPr>
            <a:r>
              <a:rPr lang="en-US" sz="4800" dirty="0"/>
              <a:t>Too specific to be used for decision support</a:t>
            </a:r>
          </a:p>
          <a:p>
            <a:pPr marL="285750" indent="-285750">
              <a:buFont typeface="Arial" panose="020B0604020202020204" pitchFamily="34" charset="0"/>
              <a:buChar char="•"/>
            </a:pPr>
            <a:r>
              <a:rPr lang="en-US" sz="4800" dirty="0"/>
              <a:t>Not structured to make sense – could make sense in many contexts</a:t>
            </a:r>
          </a:p>
        </p:txBody>
      </p:sp>
    </p:spTree>
    <p:extLst>
      <p:ext uri="{BB962C8B-B14F-4D97-AF65-F5344CB8AC3E}">
        <p14:creationId xmlns:p14="http://schemas.microsoft.com/office/powerpoint/2010/main" val="1993636389"/>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7A7107-4B7E-1D45-9B6A-9F444858475C}"/>
              </a:ext>
            </a:extLst>
          </p:cNvPr>
          <p:cNvSpPr>
            <a:spLocks noGrp="1"/>
          </p:cNvSpPr>
          <p:nvPr>
            <p:ph type="title"/>
          </p:nvPr>
        </p:nvSpPr>
        <p:spPr/>
        <p:txBody>
          <a:bodyPr/>
          <a:lstStyle/>
          <a:p>
            <a:r>
              <a:rPr lang="en-US" dirty="0"/>
              <a:t>Ch4 | information</a:t>
            </a:r>
          </a:p>
        </p:txBody>
      </p:sp>
      <p:sp>
        <p:nvSpPr>
          <p:cNvPr id="4" name="Rounded Rectangle 3">
            <a:extLst>
              <a:ext uri="{FF2B5EF4-FFF2-40B4-BE49-F238E27FC236}">
                <a16:creationId xmlns:a16="http://schemas.microsoft.com/office/drawing/2014/main" id="{0790C5FD-B388-8E43-957D-78656A08637D}"/>
              </a:ext>
            </a:extLst>
          </p:cNvPr>
          <p:cNvSpPr/>
          <p:nvPr/>
        </p:nvSpPr>
        <p:spPr>
          <a:xfrm>
            <a:off x="1165701" y="4830762"/>
            <a:ext cx="8938736" cy="3886200"/>
          </a:xfrm>
          <a:prstGeom prst="roundRect">
            <a:avLst>
              <a:gd name="adj" fmla="val 2066"/>
            </a:avLst>
          </a:prstGeom>
          <a:solidFill>
            <a:srgbClr val="80AB82"/>
          </a:solidFill>
          <a:ln>
            <a:solidFill>
              <a:schemeClr val="tx1">
                <a:lumMod val="85000"/>
                <a:lumOff val="1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285750" indent="-285750">
              <a:buFont typeface="Arial" panose="020B0604020202020204" pitchFamily="34" charset="0"/>
              <a:buChar char="•"/>
            </a:pPr>
            <a:r>
              <a:rPr lang="en-US" sz="4800" dirty="0"/>
              <a:t>Aggregated to a level where it makes sense</a:t>
            </a:r>
          </a:p>
          <a:p>
            <a:pPr marL="285750" indent="-285750">
              <a:buFont typeface="Arial" panose="020B0604020202020204" pitchFamily="34" charset="0"/>
              <a:buChar char="•"/>
            </a:pPr>
            <a:r>
              <a:rPr lang="en-US" sz="4800" dirty="0"/>
              <a:t>Includes reports, tables or lists</a:t>
            </a:r>
          </a:p>
        </p:txBody>
      </p:sp>
      <p:pic>
        <p:nvPicPr>
          <p:cNvPr id="6" name="Picture 5">
            <a:extLst>
              <a:ext uri="{FF2B5EF4-FFF2-40B4-BE49-F238E27FC236}">
                <a16:creationId xmlns:a16="http://schemas.microsoft.com/office/drawing/2014/main" id="{A1727761-06BB-2D46-8E0B-95CACB615D72}"/>
              </a:ext>
            </a:extLst>
          </p:cNvPr>
          <p:cNvPicPr>
            <a:picLocks noChangeAspect="1"/>
          </p:cNvPicPr>
          <p:nvPr/>
        </p:nvPicPr>
        <p:blipFill>
          <a:blip r:embed="rId2"/>
          <a:stretch>
            <a:fillRect/>
          </a:stretch>
        </p:blipFill>
        <p:spPr>
          <a:xfrm>
            <a:off x="12074049" y="3402012"/>
            <a:ext cx="10160000" cy="6743700"/>
          </a:xfrm>
          <a:prstGeom prst="rect">
            <a:avLst/>
          </a:prstGeom>
        </p:spPr>
      </p:pic>
    </p:spTree>
    <p:extLst>
      <p:ext uri="{BB962C8B-B14F-4D97-AF65-F5344CB8AC3E}">
        <p14:creationId xmlns:p14="http://schemas.microsoft.com/office/powerpoint/2010/main" val="471018939"/>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7A7107-4B7E-1D45-9B6A-9F444858475C}"/>
              </a:ext>
            </a:extLst>
          </p:cNvPr>
          <p:cNvSpPr>
            <a:spLocks noGrp="1"/>
          </p:cNvSpPr>
          <p:nvPr>
            <p:ph type="title"/>
          </p:nvPr>
        </p:nvSpPr>
        <p:spPr/>
        <p:txBody>
          <a:bodyPr/>
          <a:lstStyle/>
          <a:p>
            <a:r>
              <a:rPr lang="en-US" dirty="0"/>
              <a:t>Ch4 | knowledge</a:t>
            </a:r>
          </a:p>
        </p:txBody>
      </p:sp>
      <p:sp>
        <p:nvSpPr>
          <p:cNvPr id="4" name="Rounded Rectangle 3">
            <a:extLst>
              <a:ext uri="{FF2B5EF4-FFF2-40B4-BE49-F238E27FC236}">
                <a16:creationId xmlns:a16="http://schemas.microsoft.com/office/drawing/2014/main" id="{0790C5FD-B388-8E43-957D-78656A08637D}"/>
              </a:ext>
            </a:extLst>
          </p:cNvPr>
          <p:cNvSpPr/>
          <p:nvPr/>
        </p:nvSpPr>
        <p:spPr>
          <a:xfrm>
            <a:off x="1170464" y="3268662"/>
            <a:ext cx="8938736" cy="7010400"/>
          </a:xfrm>
          <a:prstGeom prst="roundRect">
            <a:avLst>
              <a:gd name="adj" fmla="val 2066"/>
            </a:avLst>
          </a:prstGeom>
          <a:solidFill>
            <a:srgbClr val="7DCD85"/>
          </a:solidFill>
          <a:ln>
            <a:solidFill>
              <a:schemeClr val="tx1">
                <a:lumMod val="85000"/>
                <a:lumOff val="1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285750" indent="-285750">
              <a:buFont typeface="Arial" panose="020B0604020202020204" pitchFamily="34" charset="0"/>
              <a:buChar char="•"/>
            </a:pPr>
            <a:r>
              <a:rPr lang="en-US" sz="4800" dirty="0"/>
              <a:t>Information interpreted</a:t>
            </a:r>
          </a:p>
          <a:p>
            <a:pPr marL="285750" indent="-285750">
              <a:buFont typeface="Arial" panose="020B0604020202020204" pitchFamily="34" charset="0"/>
              <a:buChar char="•"/>
            </a:pPr>
            <a:r>
              <a:rPr lang="en-US" sz="4800" dirty="0"/>
              <a:t>If a table is used, it is delivered with a summary or presentation of that it means in relation to business objectives</a:t>
            </a:r>
          </a:p>
          <a:p>
            <a:pPr marL="285750" indent="-285750">
              <a:buFont typeface="Arial" panose="020B0604020202020204" pitchFamily="34" charset="0"/>
              <a:buChar char="•"/>
            </a:pPr>
            <a:r>
              <a:rPr lang="en-US" sz="4800" dirty="0"/>
              <a:t>Not a result of automation</a:t>
            </a:r>
          </a:p>
          <a:p>
            <a:pPr marL="285750" indent="-285750">
              <a:buFont typeface="Arial" panose="020B0604020202020204" pitchFamily="34" charset="0"/>
              <a:buChar char="•"/>
            </a:pPr>
            <a:r>
              <a:rPr lang="en-US" sz="4800" dirty="0"/>
              <a:t>Requires analysts, quantitative methods and business insight</a:t>
            </a:r>
          </a:p>
        </p:txBody>
      </p:sp>
      <p:pic>
        <p:nvPicPr>
          <p:cNvPr id="5" name="Picture 4">
            <a:extLst>
              <a:ext uri="{FF2B5EF4-FFF2-40B4-BE49-F238E27FC236}">
                <a16:creationId xmlns:a16="http://schemas.microsoft.com/office/drawing/2014/main" id="{84FB3160-9694-B446-AC15-6C82D91098A6}"/>
              </a:ext>
            </a:extLst>
          </p:cNvPr>
          <p:cNvPicPr>
            <a:picLocks noChangeAspect="1"/>
          </p:cNvPicPr>
          <p:nvPr/>
        </p:nvPicPr>
        <p:blipFill>
          <a:blip r:embed="rId2"/>
          <a:stretch>
            <a:fillRect/>
          </a:stretch>
        </p:blipFill>
        <p:spPr>
          <a:xfrm>
            <a:off x="10942637" y="2849562"/>
            <a:ext cx="11716354" cy="7848600"/>
          </a:xfrm>
          <a:prstGeom prst="rect">
            <a:avLst/>
          </a:prstGeom>
        </p:spPr>
      </p:pic>
    </p:spTree>
    <p:extLst>
      <p:ext uri="{BB962C8B-B14F-4D97-AF65-F5344CB8AC3E}">
        <p14:creationId xmlns:p14="http://schemas.microsoft.com/office/powerpoint/2010/main" val="2915513522"/>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C352F5-E772-4E4F-9E8D-79A7BE62F77E}"/>
              </a:ext>
            </a:extLst>
          </p:cNvPr>
          <p:cNvSpPr>
            <a:spLocks noGrp="1"/>
          </p:cNvSpPr>
          <p:nvPr>
            <p:ph type="title"/>
          </p:nvPr>
        </p:nvSpPr>
        <p:spPr/>
        <p:txBody>
          <a:bodyPr/>
          <a:lstStyle/>
          <a:p>
            <a:r>
              <a:rPr lang="en-US" dirty="0"/>
              <a:t>CH4 | Analysts role</a:t>
            </a:r>
          </a:p>
        </p:txBody>
      </p:sp>
      <p:sp>
        <p:nvSpPr>
          <p:cNvPr id="3" name="Rounded Rectangle 2">
            <a:extLst>
              <a:ext uri="{FF2B5EF4-FFF2-40B4-BE49-F238E27FC236}">
                <a16:creationId xmlns:a16="http://schemas.microsoft.com/office/drawing/2014/main" id="{E6966A13-59FD-CF4C-885A-4C4E4523B145}"/>
              </a:ext>
            </a:extLst>
          </p:cNvPr>
          <p:cNvSpPr/>
          <p:nvPr/>
        </p:nvSpPr>
        <p:spPr>
          <a:xfrm>
            <a:off x="2827338" y="3306762"/>
            <a:ext cx="17754600" cy="3048000"/>
          </a:xfrm>
          <a:prstGeom prst="roundRect">
            <a:avLst>
              <a:gd name="adj" fmla="val 10834"/>
            </a:avLst>
          </a:prstGeom>
          <a:solidFill>
            <a:srgbClr val="9CEAEF"/>
          </a:solidFill>
          <a:ln>
            <a:solidFill>
              <a:schemeClr val="tx1">
                <a:lumMod val="85000"/>
                <a:lumOff val="1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400" dirty="0">
                <a:solidFill>
                  <a:schemeClr val="tx1">
                    <a:lumMod val="85000"/>
                    <a:lumOff val="15000"/>
                  </a:schemeClr>
                </a:solidFill>
              </a:rPr>
              <a:t>Link the technical environment with the business environment</a:t>
            </a:r>
          </a:p>
        </p:txBody>
      </p:sp>
      <p:sp>
        <p:nvSpPr>
          <p:cNvPr id="4" name="Rounded Rectangle 3">
            <a:extLst>
              <a:ext uri="{FF2B5EF4-FFF2-40B4-BE49-F238E27FC236}">
                <a16:creationId xmlns:a16="http://schemas.microsoft.com/office/drawing/2014/main" id="{B64ACEB1-366E-0542-884E-AC8B6E5CD111}"/>
              </a:ext>
            </a:extLst>
          </p:cNvPr>
          <p:cNvSpPr/>
          <p:nvPr/>
        </p:nvSpPr>
        <p:spPr>
          <a:xfrm>
            <a:off x="2827338" y="7663940"/>
            <a:ext cx="17754600" cy="3048000"/>
          </a:xfrm>
          <a:prstGeom prst="roundRect">
            <a:avLst>
              <a:gd name="adj" fmla="val 10834"/>
            </a:avLst>
          </a:prstGeom>
          <a:solidFill>
            <a:srgbClr val="DCDCDD"/>
          </a:solidFill>
          <a:ln>
            <a:solidFill>
              <a:schemeClr val="tx1">
                <a:lumMod val="85000"/>
                <a:lumOff val="1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400" dirty="0">
                <a:solidFill>
                  <a:schemeClr val="tx1">
                    <a:lumMod val="85000"/>
                    <a:lumOff val="15000"/>
                  </a:schemeClr>
                </a:solidFill>
              </a:rPr>
              <a:t>Ensure business value can be extracted from the technical environment</a:t>
            </a:r>
          </a:p>
          <a:p>
            <a:pPr algn="ctr"/>
            <a:r>
              <a:rPr lang="en-US" sz="4400" dirty="0">
                <a:solidFill>
                  <a:schemeClr val="tx1">
                    <a:lumMod val="85000"/>
                    <a:lumOff val="15000"/>
                  </a:schemeClr>
                </a:solidFill>
              </a:rPr>
              <a:t>Then extract that value</a:t>
            </a:r>
          </a:p>
        </p:txBody>
      </p:sp>
    </p:spTree>
    <p:extLst>
      <p:ext uri="{BB962C8B-B14F-4D97-AF65-F5344CB8AC3E}">
        <p14:creationId xmlns:p14="http://schemas.microsoft.com/office/powerpoint/2010/main" val="3422301220"/>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3F26DC-2325-8A49-B5B9-B5583BF517C2}"/>
              </a:ext>
            </a:extLst>
          </p:cNvPr>
          <p:cNvSpPr>
            <a:spLocks noGrp="1"/>
          </p:cNvSpPr>
          <p:nvPr>
            <p:ph type="title"/>
          </p:nvPr>
        </p:nvSpPr>
        <p:spPr/>
        <p:txBody>
          <a:bodyPr/>
          <a:lstStyle/>
          <a:p>
            <a:r>
              <a:rPr lang="en-US" dirty="0"/>
              <a:t>Ch4 | Three requirements</a:t>
            </a:r>
          </a:p>
        </p:txBody>
      </p:sp>
      <p:sp>
        <p:nvSpPr>
          <p:cNvPr id="3" name="Content Placeholder 2">
            <a:extLst>
              <a:ext uri="{FF2B5EF4-FFF2-40B4-BE49-F238E27FC236}">
                <a16:creationId xmlns:a16="http://schemas.microsoft.com/office/drawing/2014/main" id="{8D8D0E5E-8A51-9F48-B06C-4E3E29595670}"/>
              </a:ext>
            </a:extLst>
          </p:cNvPr>
          <p:cNvSpPr>
            <a:spLocks noGrp="1"/>
          </p:cNvSpPr>
          <p:nvPr>
            <p:ph idx="4294967295"/>
          </p:nvPr>
        </p:nvSpPr>
        <p:spPr/>
        <p:txBody>
          <a:bodyPr/>
          <a:lstStyle/>
          <a:p>
            <a:r>
              <a:rPr lang="en-US" dirty="0"/>
              <a:t>Business competencies</a:t>
            </a:r>
          </a:p>
          <a:p>
            <a:r>
              <a:rPr lang="en-US" dirty="0"/>
              <a:t>Tool kit that is in order (method competencies)</a:t>
            </a:r>
          </a:p>
          <a:p>
            <a:r>
              <a:rPr lang="en-US" dirty="0"/>
              <a:t>Technical understanding (data competencies)</a:t>
            </a:r>
          </a:p>
        </p:txBody>
      </p:sp>
    </p:spTree>
    <p:extLst>
      <p:ext uri="{BB962C8B-B14F-4D97-AF65-F5344CB8AC3E}">
        <p14:creationId xmlns:p14="http://schemas.microsoft.com/office/powerpoint/2010/main" val="2813440789"/>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AEB28B19-3F7C-E045-B4D0-4367883A0EC7}"/>
              </a:ext>
            </a:extLst>
          </p:cNvPr>
          <p:cNvPicPr>
            <a:picLocks noChangeAspect="1"/>
          </p:cNvPicPr>
          <p:nvPr/>
        </p:nvPicPr>
        <p:blipFill>
          <a:blip r:embed="rId2"/>
          <a:stretch>
            <a:fillRect/>
          </a:stretch>
        </p:blipFill>
        <p:spPr>
          <a:xfrm>
            <a:off x="2876343" y="4508806"/>
            <a:ext cx="1826391" cy="1623459"/>
          </a:xfrm>
          <a:prstGeom prst="rect">
            <a:avLst/>
          </a:prstGeom>
        </p:spPr>
      </p:pic>
      <p:sp>
        <p:nvSpPr>
          <p:cNvPr id="2" name="Title 1">
            <a:extLst>
              <a:ext uri="{FF2B5EF4-FFF2-40B4-BE49-F238E27FC236}">
                <a16:creationId xmlns:a16="http://schemas.microsoft.com/office/drawing/2014/main" id="{2425A851-B55E-1E41-9DC4-80E8ECEB963E}"/>
              </a:ext>
            </a:extLst>
          </p:cNvPr>
          <p:cNvSpPr>
            <a:spLocks noGrp="1"/>
          </p:cNvSpPr>
          <p:nvPr>
            <p:ph type="title"/>
          </p:nvPr>
        </p:nvSpPr>
        <p:spPr/>
        <p:txBody>
          <a:bodyPr/>
          <a:lstStyle/>
          <a:p>
            <a:r>
              <a:rPr lang="en-US" dirty="0"/>
              <a:t>Ch5 | What is a data warehouse?</a:t>
            </a:r>
          </a:p>
        </p:txBody>
      </p:sp>
      <p:pic>
        <p:nvPicPr>
          <p:cNvPr id="4" name="Picture 3">
            <a:extLst>
              <a:ext uri="{FF2B5EF4-FFF2-40B4-BE49-F238E27FC236}">
                <a16:creationId xmlns:a16="http://schemas.microsoft.com/office/drawing/2014/main" id="{2327918C-6DD4-C149-AEB6-C164D08D1753}"/>
              </a:ext>
            </a:extLst>
          </p:cNvPr>
          <p:cNvPicPr>
            <a:picLocks noChangeAspect="1"/>
          </p:cNvPicPr>
          <p:nvPr/>
        </p:nvPicPr>
        <p:blipFill>
          <a:blip r:embed="rId3"/>
          <a:stretch>
            <a:fillRect/>
          </a:stretch>
        </p:blipFill>
        <p:spPr>
          <a:xfrm>
            <a:off x="2845545" y="3471364"/>
            <a:ext cx="1828800" cy="1280160"/>
          </a:xfrm>
          <a:prstGeom prst="rect">
            <a:avLst/>
          </a:prstGeom>
        </p:spPr>
      </p:pic>
      <p:pic>
        <p:nvPicPr>
          <p:cNvPr id="5" name="Picture 4">
            <a:extLst>
              <a:ext uri="{FF2B5EF4-FFF2-40B4-BE49-F238E27FC236}">
                <a16:creationId xmlns:a16="http://schemas.microsoft.com/office/drawing/2014/main" id="{9F300582-02EB-3548-9F98-B71835FDD02A}"/>
              </a:ext>
            </a:extLst>
          </p:cNvPr>
          <p:cNvPicPr>
            <a:picLocks noChangeAspect="1"/>
          </p:cNvPicPr>
          <p:nvPr/>
        </p:nvPicPr>
        <p:blipFill>
          <a:blip r:embed="rId4"/>
          <a:stretch>
            <a:fillRect/>
          </a:stretch>
        </p:blipFill>
        <p:spPr>
          <a:xfrm>
            <a:off x="612959" y="5183222"/>
            <a:ext cx="2253673" cy="2253673"/>
          </a:xfrm>
          <a:prstGeom prst="rect">
            <a:avLst/>
          </a:prstGeom>
        </p:spPr>
      </p:pic>
      <p:pic>
        <p:nvPicPr>
          <p:cNvPr id="6" name="Picture 5">
            <a:extLst>
              <a:ext uri="{FF2B5EF4-FFF2-40B4-BE49-F238E27FC236}">
                <a16:creationId xmlns:a16="http://schemas.microsoft.com/office/drawing/2014/main" id="{7C7F9887-3CDE-5741-93C7-CDEF9BAE8C2A}"/>
              </a:ext>
            </a:extLst>
          </p:cNvPr>
          <p:cNvPicPr>
            <a:picLocks noChangeAspect="1"/>
          </p:cNvPicPr>
          <p:nvPr/>
        </p:nvPicPr>
        <p:blipFill>
          <a:blip r:embed="rId5"/>
          <a:stretch>
            <a:fillRect/>
          </a:stretch>
        </p:blipFill>
        <p:spPr>
          <a:xfrm>
            <a:off x="7080492" y="2998854"/>
            <a:ext cx="3209636" cy="2175079"/>
          </a:xfrm>
          <a:prstGeom prst="rect">
            <a:avLst/>
          </a:prstGeom>
        </p:spPr>
      </p:pic>
      <p:sp>
        <p:nvSpPr>
          <p:cNvPr id="10" name="Rounded Rectangle 9">
            <a:extLst>
              <a:ext uri="{FF2B5EF4-FFF2-40B4-BE49-F238E27FC236}">
                <a16:creationId xmlns:a16="http://schemas.microsoft.com/office/drawing/2014/main" id="{F19F5F74-E0D9-2A4B-8FD3-1840E8256062}"/>
              </a:ext>
            </a:extLst>
          </p:cNvPr>
          <p:cNvSpPr/>
          <p:nvPr/>
        </p:nvSpPr>
        <p:spPr>
          <a:xfrm>
            <a:off x="603248" y="2709965"/>
            <a:ext cx="10363200" cy="4419600"/>
          </a:xfrm>
          <a:prstGeom prst="roundRect">
            <a:avLst>
              <a:gd name="adj" fmla="val 4170"/>
            </a:avLst>
          </a:prstGeom>
          <a:noFill/>
          <a:ln w="50800">
            <a:solidFill>
              <a:schemeClr val="tx1">
                <a:lumMod val="65000"/>
                <a:lumOff val="35000"/>
              </a:schemeClr>
            </a:solidFill>
          </a:ln>
          <a:effectLst/>
        </p:spPr>
        <p:style>
          <a:lnRef idx="1">
            <a:schemeClr val="accent1"/>
          </a:lnRef>
          <a:fillRef idx="3">
            <a:schemeClr val="accent1"/>
          </a:fillRef>
          <a:effectRef idx="2">
            <a:schemeClr val="accent1"/>
          </a:effectRef>
          <a:fontRef idx="minor">
            <a:schemeClr val="lt1"/>
          </a:fontRef>
        </p:style>
        <p:txBody>
          <a:bodyPr rtlCol="0" anchor="t"/>
          <a:lstStyle/>
          <a:p>
            <a:r>
              <a:rPr lang="en-US" sz="4000" dirty="0">
                <a:solidFill>
                  <a:schemeClr val="tx2">
                    <a:lumMod val="50000"/>
                  </a:schemeClr>
                </a:solidFill>
              </a:rPr>
              <a:t>Data sources</a:t>
            </a:r>
          </a:p>
        </p:txBody>
      </p:sp>
      <p:pic>
        <p:nvPicPr>
          <p:cNvPr id="13" name="Picture 12">
            <a:extLst>
              <a:ext uri="{FF2B5EF4-FFF2-40B4-BE49-F238E27FC236}">
                <a16:creationId xmlns:a16="http://schemas.microsoft.com/office/drawing/2014/main" id="{ABD33530-A3EF-9846-98CB-4B58FF1E5BF2}"/>
              </a:ext>
            </a:extLst>
          </p:cNvPr>
          <p:cNvPicPr>
            <a:picLocks noChangeAspect="1"/>
          </p:cNvPicPr>
          <p:nvPr/>
        </p:nvPicPr>
        <p:blipFill>
          <a:blip r:embed="rId6"/>
          <a:stretch>
            <a:fillRect/>
          </a:stretch>
        </p:blipFill>
        <p:spPr>
          <a:xfrm>
            <a:off x="5189551" y="5092201"/>
            <a:ext cx="1659771" cy="1659771"/>
          </a:xfrm>
          <a:prstGeom prst="rect">
            <a:avLst/>
          </a:prstGeom>
        </p:spPr>
      </p:pic>
      <p:pic>
        <p:nvPicPr>
          <p:cNvPr id="14" name="Picture 13">
            <a:extLst>
              <a:ext uri="{FF2B5EF4-FFF2-40B4-BE49-F238E27FC236}">
                <a16:creationId xmlns:a16="http://schemas.microsoft.com/office/drawing/2014/main" id="{356F6FA0-A1EA-C34E-BD5A-7BB8D27F4B32}"/>
              </a:ext>
            </a:extLst>
          </p:cNvPr>
          <p:cNvPicPr>
            <a:picLocks noChangeAspect="1"/>
          </p:cNvPicPr>
          <p:nvPr/>
        </p:nvPicPr>
        <p:blipFill>
          <a:blip r:embed="rId7"/>
          <a:stretch>
            <a:fillRect/>
          </a:stretch>
        </p:blipFill>
        <p:spPr>
          <a:xfrm>
            <a:off x="7548983" y="5616355"/>
            <a:ext cx="2308160" cy="1154080"/>
          </a:xfrm>
          <a:prstGeom prst="rect">
            <a:avLst/>
          </a:prstGeom>
        </p:spPr>
      </p:pic>
      <p:pic>
        <p:nvPicPr>
          <p:cNvPr id="15" name="Picture 14">
            <a:extLst>
              <a:ext uri="{FF2B5EF4-FFF2-40B4-BE49-F238E27FC236}">
                <a16:creationId xmlns:a16="http://schemas.microsoft.com/office/drawing/2014/main" id="{C12AA83F-6461-CC48-902E-FD9A1DA9B5A4}"/>
              </a:ext>
            </a:extLst>
          </p:cNvPr>
          <p:cNvPicPr>
            <a:picLocks noChangeAspect="1"/>
          </p:cNvPicPr>
          <p:nvPr/>
        </p:nvPicPr>
        <p:blipFill>
          <a:blip r:embed="rId8"/>
          <a:stretch>
            <a:fillRect/>
          </a:stretch>
        </p:blipFill>
        <p:spPr>
          <a:xfrm>
            <a:off x="642484" y="3590755"/>
            <a:ext cx="2123289" cy="1592467"/>
          </a:xfrm>
          <a:prstGeom prst="rect">
            <a:avLst/>
          </a:prstGeom>
        </p:spPr>
      </p:pic>
      <p:pic>
        <p:nvPicPr>
          <p:cNvPr id="16" name="Picture 15">
            <a:extLst>
              <a:ext uri="{FF2B5EF4-FFF2-40B4-BE49-F238E27FC236}">
                <a16:creationId xmlns:a16="http://schemas.microsoft.com/office/drawing/2014/main" id="{C74C3525-8FF3-D34A-AB47-77AD58047A36}"/>
              </a:ext>
            </a:extLst>
          </p:cNvPr>
          <p:cNvPicPr>
            <a:picLocks noChangeAspect="1"/>
          </p:cNvPicPr>
          <p:nvPr/>
        </p:nvPicPr>
        <p:blipFill>
          <a:blip r:embed="rId9"/>
          <a:stretch>
            <a:fillRect/>
          </a:stretch>
        </p:blipFill>
        <p:spPr>
          <a:xfrm>
            <a:off x="5056794" y="3492915"/>
            <a:ext cx="1681018" cy="1681018"/>
          </a:xfrm>
          <a:prstGeom prst="rect">
            <a:avLst/>
          </a:prstGeom>
        </p:spPr>
      </p:pic>
      <p:pic>
        <p:nvPicPr>
          <p:cNvPr id="17" name="Picture 16">
            <a:extLst>
              <a:ext uri="{FF2B5EF4-FFF2-40B4-BE49-F238E27FC236}">
                <a16:creationId xmlns:a16="http://schemas.microsoft.com/office/drawing/2014/main" id="{8108B6B1-050D-1644-B993-2F9A826D8699}"/>
              </a:ext>
            </a:extLst>
          </p:cNvPr>
          <p:cNvPicPr>
            <a:picLocks noChangeAspect="1"/>
          </p:cNvPicPr>
          <p:nvPr/>
        </p:nvPicPr>
        <p:blipFill>
          <a:blip r:embed="rId10"/>
          <a:stretch>
            <a:fillRect/>
          </a:stretch>
        </p:blipFill>
        <p:spPr>
          <a:xfrm>
            <a:off x="3089945" y="5598341"/>
            <a:ext cx="1385455" cy="1385455"/>
          </a:xfrm>
          <a:prstGeom prst="rect">
            <a:avLst/>
          </a:prstGeom>
        </p:spPr>
      </p:pic>
      <p:sp>
        <p:nvSpPr>
          <p:cNvPr id="9" name="TextBox 8">
            <a:extLst>
              <a:ext uri="{FF2B5EF4-FFF2-40B4-BE49-F238E27FC236}">
                <a16:creationId xmlns:a16="http://schemas.microsoft.com/office/drawing/2014/main" id="{60F7FE75-CB06-F74A-9EF5-81DFFA56A0EC}"/>
              </a:ext>
            </a:extLst>
          </p:cNvPr>
          <p:cNvSpPr txBox="1"/>
          <p:nvPr/>
        </p:nvSpPr>
        <p:spPr>
          <a:xfrm>
            <a:off x="6359330" y="11019858"/>
            <a:ext cx="3821307" cy="646331"/>
          </a:xfrm>
          <a:prstGeom prst="rect">
            <a:avLst/>
          </a:prstGeom>
          <a:noFill/>
        </p:spPr>
        <p:txBody>
          <a:bodyPr wrap="square" rtlCol="0">
            <a:spAutoFit/>
          </a:bodyPr>
          <a:lstStyle/>
          <a:p>
            <a:r>
              <a:rPr lang="en-US" sz="3600" dirty="0"/>
              <a:t>Data Warehouse</a:t>
            </a:r>
          </a:p>
        </p:txBody>
      </p:sp>
      <p:sp>
        <p:nvSpPr>
          <p:cNvPr id="12" name="Striped Right Arrow 11">
            <a:extLst>
              <a:ext uri="{FF2B5EF4-FFF2-40B4-BE49-F238E27FC236}">
                <a16:creationId xmlns:a16="http://schemas.microsoft.com/office/drawing/2014/main" id="{6EFC7A9F-2958-5E42-A7FD-79400EF72767}"/>
              </a:ext>
            </a:extLst>
          </p:cNvPr>
          <p:cNvSpPr/>
          <p:nvPr/>
        </p:nvSpPr>
        <p:spPr>
          <a:xfrm>
            <a:off x="11033998" y="8915145"/>
            <a:ext cx="3954299" cy="1394335"/>
          </a:xfrm>
          <a:prstGeom prst="stripedRightArrow">
            <a:avLst/>
          </a:prstGeom>
          <a:solidFill>
            <a:srgbClr val="FCEC52"/>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0" name="Elbow Connector 19">
            <a:extLst>
              <a:ext uri="{FF2B5EF4-FFF2-40B4-BE49-F238E27FC236}">
                <a16:creationId xmlns:a16="http://schemas.microsoft.com/office/drawing/2014/main" id="{ED9560E9-6A3D-6842-AAF9-60371843EB18}"/>
              </a:ext>
            </a:extLst>
          </p:cNvPr>
          <p:cNvCxnSpPr/>
          <p:nvPr/>
        </p:nvCxnSpPr>
        <p:spPr>
          <a:xfrm>
            <a:off x="1170464" y="7878762"/>
            <a:ext cx="4610673" cy="1981200"/>
          </a:xfrm>
          <a:prstGeom prst="bentConnector3">
            <a:avLst>
              <a:gd name="adj1" fmla="val 419"/>
            </a:avLst>
          </a:prstGeom>
          <a:ln w="63500">
            <a:solidFill>
              <a:schemeClr val="tx1">
                <a:lumMod val="75000"/>
                <a:lumOff val="25000"/>
              </a:schemeClr>
            </a:solidFill>
            <a:tailEnd type="arrow"/>
          </a:ln>
          <a:effectLst/>
        </p:spPr>
        <p:style>
          <a:lnRef idx="2">
            <a:schemeClr val="accent1"/>
          </a:lnRef>
          <a:fillRef idx="0">
            <a:schemeClr val="accent1"/>
          </a:fillRef>
          <a:effectRef idx="1">
            <a:schemeClr val="accent1"/>
          </a:effectRef>
          <a:fontRef idx="minor">
            <a:schemeClr val="tx1"/>
          </a:fontRef>
        </p:style>
      </p:cxnSp>
      <p:sp>
        <p:nvSpPr>
          <p:cNvPr id="22" name="TextBox 21">
            <a:extLst>
              <a:ext uri="{FF2B5EF4-FFF2-40B4-BE49-F238E27FC236}">
                <a16:creationId xmlns:a16="http://schemas.microsoft.com/office/drawing/2014/main" id="{6BB4D104-BF3D-6244-A21E-F649B7CA9189}"/>
              </a:ext>
            </a:extLst>
          </p:cNvPr>
          <p:cNvSpPr txBox="1"/>
          <p:nvPr/>
        </p:nvSpPr>
        <p:spPr>
          <a:xfrm>
            <a:off x="16492537" y="7003831"/>
            <a:ext cx="5956300" cy="646331"/>
          </a:xfrm>
          <a:prstGeom prst="rect">
            <a:avLst/>
          </a:prstGeom>
          <a:noFill/>
        </p:spPr>
        <p:txBody>
          <a:bodyPr wrap="square" rtlCol="0">
            <a:spAutoFit/>
          </a:bodyPr>
          <a:lstStyle/>
          <a:p>
            <a:r>
              <a:rPr lang="en-US" sz="3600" dirty="0"/>
              <a:t>Front-end Reporting System</a:t>
            </a:r>
          </a:p>
        </p:txBody>
      </p:sp>
      <p:pic>
        <p:nvPicPr>
          <p:cNvPr id="24" name="Picture 23">
            <a:extLst>
              <a:ext uri="{FF2B5EF4-FFF2-40B4-BE49-F238E27FC236}">
                <a16:creationId xmlns:a16="http://schemas.microsoft.com/office/drawing/2014/main" id="{78B4E59B-607F-7045-9307-F6DC5635C9BA}"/>
              </a:ext>
            </a:extLst>
          </p:cNvPr>
          <p:cNvPicPr>
            <a:picLocks noChangeAspect="1"/>
          </p:cNvPicPr>
          <p:nvPr/>
        </p:nvPicPr>
        <p:blipFill>
          <a:blip r:embed="rId11"/>
          <a:stretch>
            <a:fillRect/>
          </a:stretch>
        </p:blipFill>
        <p:spPr>
          <a:xfrm>
            <a:off x="6428385" y="7508608"/>
            <a:ext cx="3251200" cy="3251200"/>
          </a:xfrm>
          <a:prstGeom prst="rect">
            <a:avLst/>
          </a:prstGeom>
        </p:spPr>
      </p:pic>
      <p:sp>
        <p:nvSpPr>
          <p:cNvPr id="25" name="TextBox 24">
            <a:extLst>
              <a:ext uri="{FF2B5EF4-FFF2-40B4-BE49-F238E27FC236}">
                <a16:creationId xmlns:a16="http://schemas.microsoft.com/office/drawing/2014/main" id="{F9B0DE25-8705-4541-AC53-6C5A733C6B74}"/>
              </a:ext>
            </a:extLst>
          </p:cNvPr>
          <p:cNvSpPr txBox="1"/>
          <p:nvPr/>
        </p:nvSpPr>
        <p:spPr>
          <a:xfrm>
            <a:off x="1565146" y="9029790"/>
            <a:ext cx="3821307" cy="646331"/>
          </a:xfrm>
          <a:prstGeom prst="rect">
            <a:avLst/>
          </a:prstGeom>
          <a:noFill/>
        </p:spPr>
        <p:txBody>
          <a:bodyPr wrap="square" rtlCol="0">
            <a:spAutoFit/>
          </a:bodyPr>
          <a:lstStyle/>
          <a:p>
            <a:pPr algn="ctr"/>
            <a:r>
              <a:rPr lang="en-US" sz="3600" dirty="0"/>
              <a:t>ETL</a:t>
            </a:r>
          </a:p>
        </p:txBody>
      </p:sp>
      <p:pic>
        <p:nvPicPr>
          <p:cNvPr id="26" name="Picture 25">
            <a:extLst>
              <a:ext uri="{FF2B5EF4-FFF2-40B4-BE49-F238E27FC236}">
                <a16:creationId xmlns:a16="http://schemas.microsoft.com/office/drawing/2014/main" id="{A7B735B0-EFF4-B940-B3E3-AEDFE78BA598}"/>
              </a:ext>
            </a:extLst>
          </p:cNvPr>
          <p:cNvPicPr>
            <a:picLocks noChangeAspect="1"/>
          </p:cNvPicPr>
          <p:nvPr/>
        </p:nvPicPr>
        <p:blipFill>
          <a:blip r:embed="rId12"/>
          <a:stretch>
            <a:fillRect/>
          </a:stretch>
        </p:blipFill>
        <p:spPr>
          <a:xfrm>
            <a:off x="16908462" y="7650162"/>
            <a:ext cx="5124450" cy="4288942"/>
          </a:xfrm>
          <a:prstGeom prst="rect">
            <a:avLst/>
          </a:prstGeom>
        </p:spPr>
      </p:pic>
    </p:spTree>
    <p:extLst>
      <p:ext uri="{BB962C8B-B14F-4D97-AF65-F5344CB8AC3E}">
        <p14:creationId xmlns:p14="http://schemas.microsoft.com/office/powerpoint/2010/main" val="88436918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D08202-158B-D244-9308-07D2FC145595}"/>
              </a:ext>
            </a:extLst>
          </p:cNvPr>
          <p:cNvSpPr>
            <a:spLocks noGrp="1"/>
          </p:cNvSpPr>
          <p:nvPr>
            <p:ph type="title"/>
          </p:nvPr>
        </p:nvSpPr>
        <p:spPr/>
        <p:txBody>
          <a:bodyPr/>
          <a:lstStyle/>
          <a:p>
            <a:r>
              <a:rPr lang="en-US" dirty="0"/>
              <a:t>Ch5 | Data warehouse notes</a:t>
            </a:r>
          </a:p>
        </p:txBody>
      </p:sp>
      <p:sp>
        <p:nvSpPr>
          <p:cNvPr id="3" name="Content Placeholder 2">
            <a:extLst>
              <a:ext uri="{FF2B5EF4-FFF2-40B4-BE49-F238E27FC236}">
                <a16:creationId xmlns:a16="http://schemas.microsoft.com/office/drawing/2014/main" id="{B46DACAF-08F1-FE4C-A280-E623A37E0ECA}"/>
              </a:ext>
            </a:extLst>
          </p:cNvPr>
          <p:cNvSpPr>
            <a:spLocks noGrp="1"/>
          </p:cNvSpPr>
          <p:nvPr>
            <p:ph idx="4294967295"/>
          </p:nvPr>
        </p:nvSpPr>
        <p:spPr/>
        <p:txBody>
          <a:bodyPr/>
          <a:lstStyle/>
          <a:p>
            <a:r>
              <a:rPr lang="en-US" dirty="0"/>
              <a:t>Data warehouse consists of two parts:</a:t>
            </a:r>
          </a:p>
          <a:p>
            <a:pPr lvl="1"/>
            <a:r>
              <a:rPr lang="en-US" dirty="0"/>
              <a:t>Technical – must ensure the company’s data is collected from its source systems and that it is stored, combined, structured and cleansed regardless of source system</a:t>
            </a:r>
          </a:p>
          <a:p>
            <a:pPr lvl="1"/>
            <a:r>
              <a:rPr lang="en-US" dirty="0"/>
              <a:t>Business – must ensure the desired key figures and reports can be created</a:t>
            </a:r>
          </a:p>
        </p:txBody>
      </p:sp>
    </p:spTree>
    <p:extLst>
      <p:ext uri="{BB962C8B-B14F-4D97-AF65-F5344CB8AC3E}">
        <p14:creationId xmlns:p14="http://schemas.microsoft.com/office/powerpoint/2010/main" val="258328418"/>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70F0E-8566-E649-A0D1-E9731724F6CB}"/>
              </a:ext>
            </a:extLst>
          </p:cNvPr>
          <p:cNvSpPr>
            <a:spLocks noGrp="1"/>
          </p:cNvSpPr>
          <p:nvPr>
            <p:ph type="title"/>
          </p:nvPr>
        </p:nvSpPr>
        <p:spPr/>
        <p:txBody>
          <a:bodyPr/>
          <a:lstStyle/>
          <a:p>
            <a:r>
              <a:rPr lang="en-US" dirty="0"/>
              <a:t>CH5 | How data moves in a </a:t>
            </a:r>
            <a:r>
              <a:rPr lang="en-US" dirty="0" err="1"/>
              <a:t>dw</a:t>
            </a:r>
            <a:endParaRPr lang="en-US" dirty="0"/>
          </a:p>
        </p:txBody>
      </p:sp>
      <p:pic>
        <p:nvPicPr>
          <p:cNvPr id="3" name="Picture 2">
            <a:extLst>
              <a:ext uri="{FF2B5EF4-FFF2-40B4-BE49-F238E27FC236}">
                <a16:creationId xmlns:a16="http://schemas.microsoft.com/office/drawing/2014/main" id="{2F0FAC41-7038-CF4B-9723-2D73074FA043}"/>
              </a:ext>
            </a:extLst>
          </p:cNvPr>
          <p:cNvPicPr>
            <a:picLocks noChangeAspect="1"/>
          </p:cNvPicPr>
          <p:nvPr/>
        </p:nvPicPr>
        <p:blipFill>
          <a:blip r:embed="rId2"/>
          <a:stretch>
            <a:fillRect/>
          </a:stretch>
        </p:blipFill>
        <p:spPr>
          <a:xfrm>
            <a:off x="3346582" y="2316162"/>
            <a:ext cx="16716111" cy="9378950"/>
          </a:xfrm>
          <a:prstGeom prst="rect">
            <a:avLst/>
          </a:prstGeom>
        </p:spPr>
      </p:pic>
    </p:spTree>
    <p:extLst>
      <p:ext uri="{BB962C8B-B14F-4D97-AF65-F5344CB8AC3E}">
        <p14:creationId xmlns:p14="http://schemas.microsoft.com/office/powerpoint/2010/main" val="3965186739"/>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B80E42-4332-C34A-AF3E-2E25970FEA7B}"/>
              </a:ext>
            </a:extLst>
          </p:cNvPr>
          <p:cNvSpPr>
            <a:spLocks noGrp="1"/>
          </p:cNvSpPr>
          <p:nvPr>
            <p:ph type="title"/>
          </p:nvPr>
        </p:nvSpPr>
        <p:spPr/>
        <p:txBody>
          <a:bodyPr/>
          <a:lstStyle/>
          <a:p>
            <a:r>
              <a:rPr lang="en-US" dirty="0"/>
              <a:t>Ch5 | Kitty litter principle</a:t>
            </a:r>
          </a:p>
        </p:txBody>
      </p:sp>
      <p:pic>
        <p:nvPicPr>
          <p:cNvPr id="3" name="Picture 2">
            <a:extLst>
              <a:ext uri="{FF2B5EF4-FFF2-40B4-BE49-F238E27FC236}">
                <a16:creationId xmlns:a16="http://schemas.microsoft.com/office/drawing/2014/main" id="{219A0876-70B5-2043-B42F-E1E8EB8F3E9D}"/>
              </a:ext>
            </a:extLst>
          </p:cNvPr>
          <p:cNvPicPr>
            <a:picLocks noChangeAspect="1"/>
          </p:cNvPicPr>
          <p:nvPr/>
        </p:nvPicPr>
        <p:blipFill>
          <a:blip r:embed="rId2"/>
          <a:stretch>
            <a:fillRect/>
          </a:stretch>
        </p:blipFill>
        <p:spPr>
          <a:xfrm>
            <a:off x="2332037" y="3763962"/>
            <a:ext cx="7527701" cy="6400800"/>
          </a:xfrm>
          <a:prstGeom prst="rect">
            <a:avLst/>
          </a:prstGeom>
        </p:spPr>
      </p:pic>
      <p:sp>
        <p:nvSpPr>
          <p:cNvPr id="4" name="TextBox 3">
            <a:extLst>
              <a:ext uri="{FF2B5EF4-FFF2-40B4-BE49-F238E27FC236}">
                <a16:creationId xmlns:a16="http://schemas.microsoft.com/office/drawing/2014/main" id="{9167811A-6BA4-E74B-B809-0E741DE3B2BB}"/>
              </a:ext>
            </a:extLst>
          </p:cNvPr>
          <p:cNvSpPr txBox="1"/>
          <p:nvPr/>
        </p:nvSpPr>
        <p:spPr>
          <a:xfrm>
            <a:off x="13000037" y="4548316"/>
            <a:ext cx="8534400" cy="4832092"/>
          </a:xfrm>
          <a:prstGeom prst="rect">
            <a:avLst/>
          </a:prstGeom>
          <a:noFill/>
        </p:spPr>
        <p:txBody>
          <a:bodyPr wrap="square" rtlCol="0">
            <a:spAutoFit/>
          </a:bodyPr>
          <a:lstStyle/>
          <a:p>
            <a:pPr marL="285750" indent="-285750">
              <a:spcAft>
                <a:spcPts val="600"/>
              </a:spcAft>
              <a:buFont typeface="Arial" panose="020B0604020202020204" pitchFamily="34" charset="0"/>
              <a:buChar char="•"/>
            </a:pPr>
            <a:r>
              <a:rPr lang="en-US" sz="3600" dirty="0"/>
              <a:t>Your data is like kitty litter…</a:t>
            </a:r>
          </a:p>
          <a:p>
            <a:pPr marL="285750" indent="-285750">
              <a:spcAft>
                <a:spcPts val="600"/>
              </a:spcAft>
              <a:buFont typeface="Arial" panose="020B0604020202020204" pitchFamily="34" charset="0"/>
              <a:buChar char="•"/>
            </a:pPr>
            <a:r>
              <a:rPr lang="en-US" sz="3600" dirty="0"/>
              <a:t>Important to have as many people looking in the cat box as possible</a:t>
            </a:r>
          </a:p>
          <a:p>
            <a:pPr marL="285750" indent="-285750">
              <a:spcAft>
                <a:spcPts val="600"/>
              </a:spcAft>
              <a:buFont typeface="Arial" panose="020B0604020202020204" pitchFamily="34" charset="0"/>
              <a:buChar char="•"/>
            </a:pPr>
            <a:r>
              <a:rPr lang="en-US" sz="3600" dirty="0"/>
              <a:t>Data quality is the responsibility of all employees</a:t>
            </a:r>
          </a:p>
          <a:p>
            <a:pPr marL="285750" indent="-285750">
              <a:spcAft>
                <a:spcPts val="600"/>
              </a:spcAft>
              <a:buFont typeface="Arial" panose="020B0604020202020204" pitchFamily="34" charset="0"/>
              <a:buChar char="•"/>
            </a:pPr>
            <a:r>
              <a:rPr lang="en-US" sz="3600" dirty="0"/>
              <a:t>Data quality issues should be expected</a:t>
            </a:r>
          </a:p>
          <a:p>
            <a:pPr marL="285750" indent="-285750">
              <a:spcAft>
                <a:spcPts val="600"/>
              </a:spcAft>
              <a:buFont typeface="Arial" panose="020B0604020202020204" pitchFamily="34" charset="0"/>
              <a:buChar char="•"/>
            </a:pPr>
            <a:r>
              <a:rPr lang="en-US" sz="3600" dirty="0"/>
              <a:t>Data quality issues should be fixed as quickly as possible</a:t>
            </a:r>
          </a:p>
        </p:txBody>
      </p:sp>
    </p:spTree>
    <p:extLst>
      <p:ext uri="{BB962C8B-B14F-4D97-AF65-F5344CB8AC3E}">
        <p14:creationId xmlns:p14="http://schemas.microsoft.com/office/powerpoint/2010/main" val="3852493451"/>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ADB6FFA-435C-FB43-B36B-F21044991851}"/>
              </a:ext>
            </a:extLst>
          </p:cNvPr>
          <p:cNvSpPr txBox="1"/>
          <p:nvPr/>
        </p:nvSpPr>
        <p:spPr>
          <a:xfrm>
            <a:off x="3856037" y="1173162"/>
            <a:ext cx="15468600" cy="1323439"/>
          </a:xfrm>
          <a:prstGeom prst="rect">
            <a:avLst/>
          </a:prstGeom>
          <a:noFill/>
        </p:spPr>
        <p:txBody>
          <a:bodyPr wrap="square" rtlCol="0">
            <a:spAutoFit/>
          </a:bodyPr>
          <a:lstStyle/>
          <a:p>
            <a:r>
              <a:rPr lang="en-US" sz="4000" i="1" dirty="0"/>
              <a:t>Definition 1: Delivering the right decision support to the right people at the right time</a:t>
            </a:r>
            <a:r>
              <a:rPr lang="en-US" sz="4000" dirty="0"/>
              <a:t>.</a:t>
            </a:r>
          </a:p>
        </p:txBody>
      </p:sp>
      <p:sp>
        <p:nvSpPr>
          <p:cNvPr id="4" name="TextBox 3">
            <a:extLst>
              <a:ext uri="{FF2B5EF4-FFF2-40B4-BE49-F238E27FC236}">
                <a16:creationId xmlns:a16="http://schemas.microsoft.com/office/drawing/2014/main" id="{0EAC0167-C406-0A4B-B1B9-4A1172B52AED}"/>
              </a:ext>
            </a:extLst>
          </p:cNvPr>
          <p:cNvSpPr txBox="1"/>
          <p:nvPr/>
        </p:nvSpPr>
        <p:spPr>
          <a:xfrm>
            <a:off x="6180137" y="3169979"/>
            <a:ext cx="10820400" cy="707886"/>
          </a:xfrm>
          <a:prstGeom prst="rect">
            <a:avLst/>
          </a:prstGeom>
          <a:noFill/>
        </p:spPr>
        <p:txBody>
          <a:bodyPr wrap="square" rtlCol="0">
            <a:spAutoFit/>
          </a:bodyPr>
          <a:lstStyle/>
          <a:p>
            <a:pPr algn="ctr"/>
            <a:r>
              <a:rPr lang="en-US" sz="4000" dirty="0"/>
              <a:t>People don’t buy drills; they buy holes</a:t>
            </a:r>
          </a:p>
        </p:txBody>
      </p:sp>
      <p:pic>
        <p:nvPicPr>
          <p:cNvPr id="5" name="Picture 4">
            <a:extLst>
              <a:ext uri="{FF2B5EF4-FFF2-40B4-BE49-F238E27FC236}">
                <a16:creationId xmlns:a16="http://schemas.microsoft.com/office/drawing/2014/main" id="{4FFC32D9-B5BD-C045-9C88-BCED3F63DD72}"/>
              </a:ext>
            </a:extLst>
          </p:cNvPr>
          <p:cNvPicPr>
            <a:picLocks noChangeAspect="1"/>
          </p:cNvPicPr>
          <p:nvPr/>
        </p:nvPicPr>
        <p:blipFill>
          <a:blip r:embed="rId3"/>
          <a:stretch>
            <a:fillRect/>
          </a:stretch>
        </p:blipFill>
        <p:spPr>
          <a:xfrm>
            <a:off x="1951037" y="6430962"/>
            <a:ext cx="2907911" cy="1739900"/>
          </a:xfrm>
          <a:prstGeom prst="rect">
            <a:avLst/>
          </a:prstGeom>
        </p:spPr>
      </p:pic>
      <p:pic>
        <p:nvPicPr>
          <p:cNvPr id="6" name="Picture 5">
            <a:extLst>
              <a:ext uri="{FF2B5EF4-FFF2-40B4-BE49-F238E27FC236}">
                <a16:creationId xmlns:a16="http://schemas.microsoft.com/office/drawing/2014/main" id="{FAB8EB2D-3CED-1048-9CFD-308B4C343E02}"/>
              </a:ext>
            </a:extLst>
          </p:cNvPr>
          <p:cNvPicPr>
            <a:picLocks noChangeAspect="1"/>
          </p:cNvPicPr>
          <p:nvPr/>
        </p:nvPicPr>
        <p:blipFill>
          <a:blip r:embed="rId4"/>
          <a:stretch>
            <a:fillRect/>
          </a:stretch>
        </p:blipFill>
        <p:spPr>
          <a:xfrm>
            <a:off x="5227637" y="6431387"/>
            <a:ext cx="2514600" cy="1760220"/>
          </a:xfrm>
          <a:prstGeom prst="rect">
            <a:avLst/>
          </a:prstGeom>
        </p:spPr>
      </p:pic>
      <p:pic>
        <p:nvPicPr>
          <p:cNvPr id="7" name="Picture 6">
            <a:extLst>
              <a:ext uri="{FF2B5EF4-FFF2-40B4-BE49-F238E27FC236}">
                <a16:creationId xmlns:a16="http://schemas.microsoft.com/office/drawing/2014/main" id="{F1943D61-62A2-0A46-B27A-0E0C120EC3EB}"/>
              </a:ext>
            </a:extLst>
          </p:cNvPr>
          <p:cNvPicPr>
            <a:picLocks noChangeAspect="1"/>
          </p:cNvPicPr>
          <p:nvPr/>
        </p:nvPicPr>
        <p:blipFill>
          <a:blip r:embed="rId5"/>
          <a:stretch>
            <a:fillRect/>
          </a:stretch>
        </p:blipFill>
        <p:spPr>
          <a:xfrm>
            <a:off x="1760148" y="8444183"/>
            <a:ext cx="3098800" cy="3098800"/>
          </a:xfrm>
          <a:prstGeom prst="rect">
            <a:avLst/>
          </a:prstGeom>
        </p:spPr>
      </p:pic>
      <p:pic>
        <p:nvPicPr>
          <p:cNvPr id="9" name="Picture 8">
            <a:extLst>
              <a:ext uri="{FF2B5EF4-FFF2-40B4-BE49-F238E27FC236}">
                <a16:creationId xmlns:a16="http://schemas.microsoft.com/office/drawing/2014/main" id="{6480958A-437C-7546-B4BC-BE096F43C1EA}"/>
              </a:ext>
            </a:extLst>
          </p:cNvPr>
          <p:cNvPicPr>
            <a:picLocks noChangeAspect="1"/>
          </p:cNvPicPr>
          <p:nvPr/>
        </p:nvPicPr>
        <p:blipFill>
          <a:blip r:embed="rId6"/>
          <a:stretch>
            <a:fillRect/>
          </a:stretch>
        </p:blipFill>
        <p:spPr>
          <a:xfrm>
            <a:off x="9722157" y="5816130"/>
            <a:ext cx="4413250" cy="2990734"/>
          </a:xfrm>
          <a:prstGeom prst="rect">
            <a:avLst/>
          </a:prstGeom>
        </p:spPr>
      </p:pic>
      <p:pic>
        <p:nvPicPr>
          <p:cNvPr id="10" name="Picture 9">
            <a:extLst>
              <a:ext uri="{FF2B5EF4-FFF2-40B4-BE49-F238E27FC236}">
                <a16:creationId xmlns:a16="http://schemas.microsoft.com/office/drawing/2014/main" id="{F48B12AA-68F4-EA4E-96EF-8E59F2A90DAC}"/>
              </a:ext>
            </a:extLst>
          </p:cNvPr>
          <p:cNvPicPr>
            <a:picLocks noChangeAspect="1"/>
          </p:cNvPicPr>
          <p:nvPr/>
        </p:nvPicPr>
        <p:blipFill>
          <a:blip r:embed="rId7"/>
          <a:stretch>
            <a:fillRect/>
          </a:stretch>
        </p:blipFill>
        <p:spPr>
          <a:xfrm>
            <a:off x="9299922" y="9148631"/>
            <a:ext cx="3526029" cy="1983392"/>
          </a:xfrm>
          <a:prstGeom prst="rect">
            <a:avLst/>
          </a:prstGeom>
        </p:spPr>
      </p:pic>
      <p:pic>
        <p:nvPicPr>
          <p:cNvPr id="11" name="Picture 10">
            <a:extLst>
              <a:ext uri="{FF2B5EF4-FFF2-40B4-BE49-F238E27FC236}">
                <a16:creationId xmlns:a16="http://schemas.microsoft.com/office/drawing/2014/main" id="{394699FB-C5C7-0F46-AA85-E4136F834689}"/>
              </a:ext>
            </a:extLst>
          </p:cNvPr>
          <p:cNvPicPr>
            <a:picLocks noChangeAspect="1"/>
          </p:cNvPicPr>
          <p:nvPr/>
        </p:nvPicPr>
        <p:blipFill>
          <a:blip r:embed="rId8"/>
          <a:stretch>
            <a:fillRect/>
          </a:stretch>
        </p:blipFill>
        <p:spPr>
          <a:xfrm>
            <a:off x="12639866" y="9234720"/>
            <a:ext cx="1811215" cy="1811215"/>
          </a:xfrm>
          <a:prstGeom prst="rect">
            <a:avLst/>
          </a:prstGeom>
        </p:spPr>
      </p:pic>
      <p:pic>
        <p:nvPicPr>
          <p:cNvPr id="13" name="Picture 12">
            <a:extLst>
              <a:ext uri="{FF2B5EF4-FFF2-40B4-BE49-F238E27FC236}">
                <a16:creationId xmlns:a16="http://schemas.microsoft.com/office/drawing/2014/main" id="{48156684-AABB-FA47-9289-32352A1F8FEC}"/>
              </a:ext>
            </a:extLst>
          </p:cNvPr>
          <p:cNvPicPr>
            <a:picLocks noChangeAspect="1"/>
          </p:cNvPicPr>
          <p:nvPr/>
        </p:nvPicPr>
        <p:blipFill>
          <a:blip r:embed="rId9"/>
          <a:stretch>
            <a:fillRect/>
          </a:stretch>
        </p:blipFill>
        <p:spPr>
          <a:xfrm>
            <a:off x="5692043" y="8589724"/>
            <a:ext cx="3269416" cy="2456211"/>
          </a:xfrm>
          <a:prstGeom prst="rect">
            <a:avLst/>
          </a:prstGeom>
        </p:spPr>
      </p:pic>
      <p:sp>
        <p:nvSpPr>
          <p:cNvPr id="14" name="Rounded Rectangle 13">
            <a:extLst>
              <a:ext uri="{FF2B5EF4-FFF2-40B4-BE49-F238E27FC236}">
                <a16:creationId xmlns:a16="http://schemas.microsoft.com/office/drawing/2014/main" id="{72B6A9F1-70E3-DB40-B8DE-FA4FAFC28BED}"/>
              </a:ext>
            </a:extLst>
          </p:cNvPr>
          <p:cNvSpPr/>
          <p:nvPr/>
        </p:nvSpPr>
        <p:spPr>
          <a:xfrm>
            <a:off x="808037" y="5198824"/>
            <a:ext cx="14249400" cy="6781800"/>
          </a:xfrm>
          <a:prstGeom prst="roundRect">
            <a:avLst>
              <a:gd name="adj" fmla="val 4170"/>
            </a:avLst>
          </a:prstGeom>
          <a:noFill/>
          <a:ln w="50800">
            <a:solidFill>
              <a:schemeClr val="tx1">
                <a:lumMod val="65000"/>
                <a:lumOff val="35000"/>
              </a:schemeClr>
            </a:solidFill>
          </a:ln>
          <a:effectLst/>
        </p:spPr>
        <p:style>
          <a:lnRef idx="1">
            <a:schemeClr val="accent1"/>
          </a:lnRef>
          <a:fillRef idx="3">
            <a:schemeClr val="accent1"/>
          </a:fillRef>
          <a:effectRef idx="2">
            <a:schemeClr val="accent1"/>
          </a:effectRef>
          <a:fontRef idx="minor">
            <a:schemeClr val="lt1"/>
          </a:fontRef>
        </p:style>
        <p:txBody>
          <a:bodyPr rtlCol="0" anchor="t"/>
          <a:lstStyle/>
          <a:p>
            <a:r>
              <a:rPr lang="en-US" sz="4800" dirty="0">
                <a:solidFill>
                  <a:schemeClr val="tx2">
                    <a:lumMod val="50000"/>
                  </a:schemeClr>
                </a:solidFill>
              </a:rPr>
              <a:t>Drills</a:t>
            </a:r>
          </a:p>
        </p:txBody>
      </p:sp>
      <p:sp>
        <p:nvSpPr>
          <p:cNvPr id="15" name="Rounded Rectangle 14">
            <a:extLst>
              <a:ext uri="{FF2B5EF4-FFF2-40B4-BE49-F238E27FC236}">
                <a16:creationId xmlns:a16="http://schemas.microsoft.com/office/drawing/2014/main" id="{2CA34367-3950-8043-8EBB-929FDFE31267}"/>
              </a:ext>
            </a:extLst>
          </p:cNvPr>
          <p:cNvSpPr/>
          <p:nvPr/>
        </p:nvSpPr>
        <p:spPr>
          <a:xfrm>
            <a:off x="15818134" y="5198824"/>
            <a:ext cx="7197097" cy="6781800"/>
          </a:xfrm>
          <a:prstGeom prst="roundRect">
            <a:avLst>
              <a:gd name="adj" fmla="val 4170"/>
            </a:avLst>
          </a:prstGeom>
          <a:noFill/>
          <a:ln w="50800">
            <a:solidFill>
              <a:schemeClr val="tx1">
                <a:lumMod val="65000"/>
                <a:lumOff val="35000"/>
              </a:schemeClr>
            </a:solidFill>
          </a:ln>
          <a:effectLst/>
        </p:spPr>
        <p:style>
          <a:lnRef idx="1">
            <a:schemeClr val="accent1"/>
          </a:lnRef>
          <a:fillRef idx="3">
            <a:schemeClr val="accent1"/>
          </a:fillRef>
          <a:effectRef idx="2">
            <a:schemeClr val="accent1"/>
          </a:effectRef>
          <a:fontRef idx="minor">
            <a:schemeClr val="lt1"/>
          </a:fontRef>
        </p:style>
        <p:txBody>
          <a:bodyPr rtlCol="0" anchor="t"/>
          <a:lstStyle/>
          <a:p>
            <a:r>
              <a:rPr lang="en-US" sz="4800" dirty="0">
                <a:solidFill>
                  <a:schemeClr val="tx2">
                    <a:lumMod val="50000"/>
                  </a:schemeClr>
                </a:solidFill>
              </a:rPr>
              <a:t>Holes</a:t>
            </a:r>
          </a:p>
        </p:txBody>
      </p:sp>
      <p:sp>
        <p:nvSpPr>
          <p:cNvPr id="16" name="TextBox 15">
            <a:extLst>
              <a:ext uri="{FF2B5EF4-FFF2-40B4-BE49-F238E27FC236}">
                <a16:creationId xmlns:a16="http://schemas.microsoft.com/office/drawing/2014/main" id="{D0B1B700-CE24-D644-BDDF-CD2F719FBF36}"/>
              </a:ext>
            </a:extLst>
          </p:cNvPr>
          <p:cNvSpPr txBox="1"/>
          <p:nvPr/>
        </p:nvSpPr>
        <p:spPr>
          <a:xfrm>
            <a:off x="16131627" y="6273725"/>
            <a:ext cx="6545810" cy="2862322"/>
          </a:xfrm>
          <a:prstGeom prst="rect">
            <a:avLst/>
          </a:prstGeom>
          <a:noFill/>
        </p:spPr>
        <p:txBody>
          <a:bodyPr wrap="square" rtlCol="0">
            <a:spAutoFit/>
          </a:bodyPr>
          <a:lstStyle/>
          <a:p>
            <a:pPr marL="285750" indent="-285750">
              <a:buFont typeface="Arial" panose="020B0604020202020204" pitchFamily="34" charset="0"/>
              <a:buChar char="•"/>
            </a:pPr>
            <a:r>
              <a:rPr lang="en-US" sz="3600" dirty="0"/>
              <a:t>Ability to execute, monitor and control business processes</a:t>
            </a:r>
          </a:p>
          <a:p>
            <a:pPr marL="285750" indent="-285750">
              <a:buFont typeface="Arial" panose="020B0604020202020204" pitchFamily="34" charset="0"/>
              <a:buChar char="•"/>
            </a:pPr>
            <a:r>
              <a:rPr lang="en-US" sz="3600" dirty="0"/>
              <a:t>Provide insights to improve those processes</a:t>
            </a:r>
          </a:p>
        </p:txBody>
      </p:sp>
    </p:spTree>
    <p:extLst>
      <p:ext uri="{BB962C8B-B14F-4D97-AF65-F5344CB8AC3E}">
        <p14:creationId xmlns:p14="http://schemas.microsoft.com/office/powerpoint/2010/main" val="168334445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4" grpId="0" animBg="1"/>
      <p:bldP spid="15" grpId="0" animBg="1"/>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5AB486-2520-3B42-AE62-2D6A1E6575E6}"/>
              </a:ext>
            </a:extLst>
          </p:cNvPr>
          <p:cNvSpPr>
            <a:spLocks noGrp="1"/>
          </p:cNvSpPr>
          <p:nvPr>
            <p:ph type="title"/>
          </p:nvPr>
        </p:nvSpPr>
        <p:spPr/>
        <p:txBody>
          <a:bodyPr/>
          <a:lstStyle/>
          <a:p>
            <a:r>
              <a:rPr lang="en-US" dirty="0"/>
              <a:t>Ch6 | What is a source system?</a:t>
            </a:r>
          </a:p>
        </p:txBody>
      </p:sp>
      <p:sp>
        <p:nvSpPr>
          <p:cNvPr id="3" name="Rounded Rectangle 2">
            <a:extLst>
              <a:ext uri="{FF2B5EF4-FFF2-40B4-BE49-F238E27FC236}">
                <a16:creationId xmlns:a16="http://schemas.microsoft.com/office/drawing/2014/main" id="{CCF12D2A-A54F-044B-9EFB-9A2C3BC49F4E}"/>
              </a:ext>
            </a:extLst>
          </p:cNvPr>
          <p:cNvSpPr/>
          <p:nvPr/>
        </p:nvSpPr>
        <p:spPr>
          <a:xfrm>
            <a:off x="3017838" y="3395779"/>
            <a:ext cx="17373600" cy="1447800"/>
          </a:xfrm>
          <a:prstGeom prst="roundRect">
            <a:avLst/>
          </a:prstGeom>
          <a:solidFill>
            <a:srgbClr val="CC3363"/>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800" dirty="0"/>
              <a:t>Source System</a:t>
            </a:r>
          </a:p>
        </p:txBody>
      </p:sp>
      <p:sp>
        <p:nvSpPr>
          <p:cNvPr id="4" name="Rounded Rectangle 3">
            <a:extLst>
              <a:ext uri="{FF2B5EF4-FFF2-40B4-BE49-F238E27FC236}">
                <a16:creationId xmlns:a16="http://schemas.microsoft.com/office/drawing/2014/main" id="{D2B984FA-CB7D-FC4B-B765-C5071A0715B4}"/>
              </a:ext>
            </a:extLst>
          </p:cNvPr>
          <p:cNvSpPr/>
          <p:nvPr/>
        </p:nvSpPr>
        <p:spPr>
          <a:xfrm>
            <a:off x="3017838" y="7944544"/>
            <a:ext cx="17373600" cy="1447800"/>
          </a:xfrm>
          <a:prstGeom prst="roundRect">
            <a:avLst/>
          </a:prstGeom>
          <a:solidFill>
            <a:srgbClr val="62C370"/>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800" dirty="0"/>
              <a:t>Data-generating System</a:t>
            </a:r>
          </a:p>
        </p:txBody>
      </p:sp>
      <p:sp>
        <p:nvSpPr>
          <p:cNvPr id="5" name="TextBox 4">
            <a:extLst>
              <a:ext uri="{FF2B5EF4-FFF2-40B4-BE49-F238E27FC236}">
                <a16:creationId xmlns:a16="http://schemas.microsoft.com/office/drawing/2014/main" id="{C3AE110C-F4AF-114B-ABD6-94D5AC92732C}"/>
              </a:ext>
            </a:extLst>
          </p:cNvPr>
          <p:cNvSpPr txBox="1"/>
          <p:nvPr/>
        </p:nvSpPr>
        <p:spPr>
          <a:xfrm>
            <a:off x="3017838" y="4936757"/>
            <a:ext cx="17373600" cy="1646605"/>
          </a:xfrm>
          <a:prstGeom prst="rect">
            <a:avLst/>
          </a:prstGeom>
          <a:noFill/>
        </p:spPr>
        <p:txBody>
          <a:bodyPr wrap="square" rtlCol="0">
            <a:spAutoFit/>
          </a:bodyPr>
          <a:lstStyle/>
          <a:p>
            <a:pPr marL="285750" indent="-285750">
              <a:spcAft>
                <a:spcPts val="600"/>
              </a:spcAft>
              <a:buFont typeface="Arial" panose="020B0604020202020204" pitchFamily="34" charset="0"/>
              <a:buChar char="•"/>
            </a:pPr>
            <a:r>
              <a:rPr lang="en-US" sz="3200" dirty="0"/>
              <a:t>Data sources on which a data warehouse is based</a:t>
            </a:r>
          </a:p>
          <a:p>
            <a:pPr marL="285750" indent="-285750">
              <a:spcAft>
                <a:spcPts val="600"/>
              </a:spcAft>
              <a:buFont typeface="Arial" panose="020B0604020202020204" pitchFamily="34" charset="0"/>
              <a:buChar char="•"/>
            </a:pPr>
            <a:r>
              <a:rPr lang="en-US" sz="3200" dirty="0"/>
              <a:t>Many times there are several data warehouses integrated in such a way that one data warehouse can serve as a source system for another</a:t>
            </a:r>
          </a:p>
        </p:txBody>
      </p:sp>
      <p:sp>
        <p:nvSpPr>
          <p:cNvPr id="6" name="TextBox 5">
            <a:extLst>
              <a:ext uri="{FF2B5EF4-FFF2-40B4-BE49-F238E27FC236}">
                <a16:creationId xmlns:a16="http://schemas.microsoft.com/office/drawing/2014/main" id="{ED1BC4E9-CBF7-3746-9711-26BE505CFAA6}"/>
              </a:ext>
            </a:extLst>
          </p:cNvPr>
          <p:cNvSpPr txBox="1"/>
          <p:nvPr/>
        </p:nvSpPr>
        <p:spPr>
          <a:xfrm>
            <a:off x="3017838" y="9468544"/>
            <a:ext cx="17373600" cy="1569660"/>
          </a:xfrm>
          <a:prstGeom prst="rect">
            <a:avLst/>
          </a:prstGeom>
          <a:noFill/>
        </p:spPr>
        <p:txBody>
          <a:bodyPr wrap="square" rtlCol="0">
            <a:spAutoFit/>
          </a:bodyPr>
          <a:lstStyle/>
          <a:p>
            <a:pPr marL="285750" indent="-285750">
              <a:buFont typeface="Arial" panose="020B0604020202020204" pitchFamily="34" charset="0"/>
              <a:buChar char="•"/>
            </a:pPr>
            <a:r>
              <a:rPr lang="en-US" sz="3200" dirty="0"/>
              <a:t>Systems that create data the first time</a:t>
            </a:r>
          </a:p>
          <a:p>
            <a:pPr marL="285750" indent="-285750">
              <a:buFont typeface="Arial" panose="020B0604020202020204" pitchFamily="34" charset="0"/>
              <a:buChar char="•"/>
            </a:pPr>
            <a:r>
              <a:rPr lang="en-US" sz="3200" dirty="0"/>
              <a:t>Many are front-end operational systems</a:t>
            </a:r>
          </a:p>
          <a:p>
            <a:pPr marL="285750" indent="-285750">
              <a:buFont typeface="Arial" panose="020B0604020202020204" pitchFamily="34" charset="0"/>
              <a:buChar char="•"/>
            </a:pPr>
            <a:r>
              <a:rPr lang="en-US" sz="3200" dirty="0"/>
              <a:t>Not in the data warehouse</a:t>
            </a:r>
          </a:p>
        </p:txBody>
      </p:sp>
    </p:spTree>
    <p:extLst>
      <p:ext uri="{BB962C8B-B14F-4D97-AF65-F5344CB8AC3E}">
        <p14:creationId xmlns:p14="http://schemas.microsoft.com/office/powerpoint/2010/main" val="164720450"/>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85EEED72-5786-9A42-A487-6EB93CEA7928}"/>
              </a:ext>
            </a:extLst>
          </p:cNvPr>
          <p:cNvSpPr/>
          <p:nvPr/>
        </p:nvSpPr>
        <p:spPr>
          <a:xfrm>
            <a:off x="1646237" y="792162"/>
            <a:ext cx="9448800" cy="11125200"/>
          </a:xfrm>
          <a:prstGeom prst="roundRect">
            <a:avLst>
              <a:gd name="adj" fmla="val 3251"/>
            </a:avLst>
          </a:prstGeom>
          <a:solidFill>
            <a:srgbClr val="92DCE5"/>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ctr">
              <a:spcAft>
                <a:spcPts val="600"/>
              </a:spcAft>
            </a:pPr>
            <a:r>
              <a:rPr lang="en-US" sz="4400" b="1" u="sng" dirty="0">
                <a:solidFill>
                  <a:schemeClr val="tx1">
                    <a:lumMod val="75000"/>
                    <a:lumOff val="25000"/>
                  </a:schemeClr>
                </a:solidFill>
              </a:rPr>
              <a:t>External Analysts</a:t>
            </a:r>
          </a:p>
          <a:p>
            <a:pPr marL="571500" indent="-571500">
              <a:spcAft>
                <a:spcPts val="600"/>
              </a:spcAft>
              <a:buFont typeface="Arial" panose="020B0604020202020204" pitchFamily="34" charset="0"/>
              <a:buChar char="•"/>
            </a:pPr>
            <a:r>
              <a:rPr lang="en-US" sz="4000" dirty="0">
                <a:solidFill>
                  <a:schemeClr val="tx1">
                    <a:lumMod val="75000"/>
                    <a:lumOff val="25000"/>
                  </a:schemeClr>
                </a:solidFill>
              </a:rPr>
              <a:t>Typically work with questionnaires or focus groups</a:t>
            </a:r>
          </a:p>
          <a:p>
            <a:pPr marL="571500" indent="-571500">
              <a:spcAft>
                <a:spcPts val="600"/>
              </a:spcAft>
              <a:buFont typeface="Arial" panose="020B0604020202020204" pitchFamily="34" charset="0"/>
              <a:buChar char="•"/>
            </a:pPr>
            <a:r>
              <a:rPr lang="en-US" sz="4000" dirty="0">
                <a:solidFill>
                  <a:schemeClr val="tx1">
                    <a:lumMod val="75000"/>
                    <a:lumOff val="25000"/>
                  </a:schemeClr>
                </a:solidFill>
              </a:rPr>
              <a:t>Often leveraging external agencies that specialize in different analyses</a:t>
            </a:r>
          </a:p>
          <a:p>
            <a:pPr marL="1692275" lvl="1" indent="-571500">
              <a:spcAft>
                <a:spcPts val="600"/>
              </a:spcAft>
              <a:buFont typeface="Arial" panose="020B0604020202020204" pitchFamily="34" charset="0"/>
              <a:buChar char="•"/>
            </a:pPr>
            <a:r>
              <a:rPr lang="en-US" sz="4000" dirty="0">
                <a:solidFill>
                  <a:schemeClr val="tx1">
                    <a:lumMod val="75000"/>
                    <a:lumOff val="25000"/>
                  </a:schemeClr>
                </a:solidFill>
              </a:rPr>
              <a:t>Internal staff then focus on making sure the project meets objectives</a:t>
            </a:r>
          </a:p>
          <a:p>
            <a:pPr marL="1692275" lvl="1" indent="-571500">
              <a:spcAft>
                <a:spcPts val="600"/>
              </a:spcAft>
              <a:buFont typeface="Arial" panose="020B0604020202020204" pitchFamily="34" charset="0"/>
              <a:buChar char="•"/>
            </a:pPr>
            <a:r>
              <a:rPr lang="en-US" sz="4000" dirty="0">
                <a:solidFill>
                  <a:schemeClr val="tx1">
                    <a:lumMod val="75000"/>
                    <a:lumOff val="25000"/>
                  </a:schemeClr>
                </a:solidFill>
              </a:rPr>
              <a:t>And focus on communicating results</a:t>
            </a:r>
          </a:p>
          <a:p>
            <a:pPr marL="571500" indent="-571500">
              <a:spcAft>
                <a:spcPts val="600"/>
              </a:spcAft>
              <a:buFont typeface="Arial" panose="020B0604020202020204" pitchFamily="34" charset="0"/>
              <a:buChar char="•"/>
            </a:pPr>
            <a:r>
              <a:rPr lang="en-US" sz="4000" dirty="0">
                <a:solidFill>
                  <a:schemeClr val="tx1">
                    <a:lumMod val="75000"/>
                    <a:lumOff val="25000"/>
                  </a:schemeClr>
                </a:solidFill>
              </a:rPr>
              <a:t>Projects will generally take months to complete</a:t>
            </a:r>
          </a:p>
          <a:p>
            <a:pPr marL="571500" indent="-571500">
              <a:spcAft>
                <a:spcPts val="600"/>
              </a:spcAft>
              <a:buFont typeface="Arial" panose="020B0604020202020204" pitchFamily="34" charset="0"/>
              <a:buChar char="•"/>
            </a:pPr>
            <a:r>
              <a:rPr lang="en-US" sz="4000" dirty="0">
                <a:solidFill>
                  <a:schemeClr val="tx1">
                    <a:lumMod val="75000"/>
                    <a:lumOff val="25000"/>
                  </a:schemeClr>
                </a:solidFill>
              </a:rPr>
              <a:t>Can be quite expensive to run these projects but other data may not yield the same level of insight</a:t>
            </a:r>
          </a:p>
        </p:txBody>
      </p:sp>
      <p:sp>
        <p:nvSpPr>
          <p:cNvPr id="6" name="Rounded Rectangle 5">
            <a:extLst>
              <a:ext uri="{FF2B5EF4-FFF2-40B4-BE49-F238E27FC236}">
                <a16:creationId xmlns:a16="http://schemas.microsoft.com/office/drawing/2014/main" id="{BDB4EAF5-8D5D-224D-81C4-19CD3B83E353}"/>
              </a:ext>
            </a:extLst>
          </p:cNvPr>
          <p:cNvSpPr/>
          <p:nvPr/>
        </p:nvSpPr>
        <p:spPr>
          <a:xfrm>
            <a:off x="12161837" y="792162"/>
            <a:ext cx="9448800" cy="11125200"/>
          </a:xfrm>
          <a:prstGeom prst="roundRect">
            <a:avLst>
              <a:gd name="adj" fmla="val 3251"/>
            </a:avLst>
          </a:prstGeom>
          <a:solidFill>
            <a:srgbClr val="C5EBC3"/>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ctr">
              <a:spcBef>
                <a:spcPts val="600"/>
              </a:spcBef>
            </a:pPr>
            <a:r>
              <a:rPr lang="en-US" sz="4400" b="1" u="sng" dirty="0">
                <a:solidFill>
                  <a:schemeClr val="tx1">
                    <a:lumMod val="75000"/>
                    <a:lumOff val="25000"/>
                  </a:schemeClr>
                </a:solidFill>
              </a:rPr>
              <a:t>Internal Analysts</a:t>
            </a:r>
          </a:p>
          <a:p>
            <a:pPr marL="571500" indent="-571500">
              <a:spcBef>
                <a:spcPts val="600"/>
              </a:spcBef>
              <a:buFont typeface="Arial" panose="020B0604020202020204" pitchFamily="34" charset="0"/>
              <a:buChar char="•"/>
            </a:pPr>
            <a:r>
              <a:rPr lang="en-US" sz="4000" dirty="0">
                <a:solidFill>
                  <a:schemeClr val="tx1">
                    <a:lumMod val="75000"/>
                    <a:lumOff val="25000"/>
                  </a:schemeClr>
                </a:solidFill>
              </a:rPr>
              <a:t>Typically work with data stored in the data warehouse</a:t>
            </a:r>
          </a:p>
          <a:p>
            <a:pPr marL="571500" indent="-571500">
              <a:spcBef>
                <a:spcPts val="600"/>
              </a:spcBef>
              <a:buFont typeface="Arial" panose="020B0604020202020204" pitchFamily="34" charset="0"/>
              <a:buChar char="•"/>
            </a:pPr>
            <a:r>
              <a:rPr lang="en-US" sz="4000" dirty="0">
                <a:solidFill>
                  <a:schemeClr val="tx1">
                    <a:lumMod val="75000"/>
                    <a:lumOff val="25000"/>
                  </a:schemeClr>
                </a:solidFill>
              </a:rPr>
              <a:t>Will likely be part of an internal analytics team</a:t>
            </a:r>
          </a:p>
          <a:p>
            <a:pPr marL="571500" indent="-571500">
              <a:spcBef>
                <a:spcPts val="600"/>
              </a:spcBef>
              <a:buFont typeface="Arial" panose="020B0604020202020204" pitchFamily="34" charset="0"/>
              <a:buChar char="•"/>
            </a:pPr>
            <a:r>
              <a:rPr lang="en-US" sz="4000" dirty="0">
                <a:solidFill>
                  <a:schemeClr val="tx1">
                    <a:lumMod val="75000"/>
                    <a:lumOff val="25000"/>
                  </a:schemeClr>
                </a:solidFill>
              </a:rPr>
              <a:t>Projects range from weeks to months</a:t>
            </a:r>
          </a:p>
          <a:p>
            <a:pPr marL="571500" indent="-571500">
              <a:spcBef>
                <a:spcPts val="600"/>
              </a:spcBef>
              <a:buFont typeface="Arial" panose="020B0604020202020204" pitchFamily="34" charset="0"/>
              <a:buChar char="•"/>
            </a:pPr>
            <a:r>
              <a:rPr lang="en-US" sz="4000" dirty="0">
                <a:solidFill>
                  <a:schemeClr val="tx1">
                    <a:lumMod val="75000"/>
                    <a:lumOff val="25000"/>
                  </a:schemeClr>
                </a:solidFill>
              </a:rPr>
              <a:t>Relatively inexpensive since the data is generally stored in the data warehouse anyway</a:t>
            </a:r>
          </a:p>
          <a:p>
            <a:pPr marL="571500" indent="-571500">
              <a:spcBef>
                <a:spcPts val="600"/>
              </a:spcBef>
              <a:buFont typeface="Arial" panose="020B0604020202020204" pitchFamily="34" charset="0"/>
              <a:buChar char="•"/>
            </a:pPr>
            <a:r>
              <a:rPr lang="en-US" sz="4000" dirty="0">
                <a:solidFill>
                  <a:schemeClr val="tx1">
                    <a:lumMod val="75000"/>
                    <a:lumOff val="25000"/>
                  </a:schemeClr>
                </a:solidFill>
              </a:rPr>
              <a:t>Results can be implemented directly in the data warehouse when completed</a:t>
            </a:r>
          </a:p>
        </p:txBody>
      </p:sp>
      <p:sp>
        <p:nvSpPr>
          <p:cNvPr id="7" name="TextBox 6">
            <a:extLst>
              <a:ext uri="{FF2B5EF4-FFF2-40B4-BE49-F238E27FC236}">
                <a16:creationId xmlns:a16="http://schemas.microsoft.com/office/drawing/2014/main" id="{2350B741-0565-8946-A7E9-1349882191B4}"/>
              </a:ext>
            </a:extLst>
          </p:cNvPr>
          <p:cNvSpPr txBox="1"/>
          <p:nvPr/>
        </p:nvSpPr>
        <p:spPr>
          <a:xfrm>
            <a:off x="1646237" y="10698162"/>
            <a:ext cx="9448800" cy="707886"/>
          </a:xfrm>
          <a:prstGeom prst="rect">
            <a:avLst/>
          </a:prstGeom>
          <a:noFill/>
        </p:spPr>
        <p:txBody>
          <a:bodyPr wrap="square" rtlCol="0">
            <a:spAutoFit/>
          </a:bodyPr>
          <a:lstStyle/>
          <a:p>
            <a:pPr algn="ctr"/>
            <a:r>
              <a:rPr lang="en-US" sz="4000" dirty="0">
                <a:latin typeface="+mn-lt"/>
              </a:rPr>
              <a:t>Marketing Department</a:t>
            </a:r>
          </a:p>
        </p:txBody>
      </p:sp>
      <p:sp>
        <p:nvSpPr>
          <p:cNvPr id="8" name="TextBox 7">
            <a:extLst>
              <a:ext uri="{FF2B5EF4-FFF2-40B4-BE49-F238E27FC236}">
                <a16:creationId xmlns:a16="http://schemas.microsoft.com/office/drawing/2014/main" id="{D5E9B396-8DD4-044C-8C30-80D1FE197BE5}"/>
              </a:ext>
            </a:extLst>
          </p:cNvPr>
          <p:cNvSpPr txBox="1"/>
          <p:nvPr/>
        </p:nvSpPr>
        <p:spPr>
          <a:xfrm>
            <a:off x="12161837" y="10698162"/>
            <a:ext cx="9448800" cy="707886"/>
          </a:xfrm>
          <a:prstGeom prst="rect">
            <a:avLst/>
          </a:prstGeom>
          <a:noFill/>
        </p:spPr>
        <p:txBody>
          <a:bodyPr wrap="square" rtlCol="0">
            <a:spAutoFit/>
          </a:bodyPr>
          <a:lstStyle/>
          <a:p>
            <a:pPr algn="ctr"/>
            <a:r>
              <a:rPr lang="en-US" sz="4000" dirty="0">
                <a:latin typeface="+mn-lt"/>
              </a:rPr>
              <a:t>IT or Operations</a:t>
            </a:r>
          </a:p>
        </p:txBody>
      </p:sp>
      <p:cxnSp>
        <p:nvCxnSpPr>
          <p:cNvPr id="10" name="Straight Connector 9">
            <a:extLst>
              <a:ext uri="{FF2B5EF4-FFF2-40B4-BE49-F238E27FC236}">
                <a16:creationId xmlns:a16="http://schemas.microsoft.com/office/drawing/2014/main" id="{79AE6D27-E1C4-FC40-83D8-DC19CF82F43D}"/>
              </a:ext>
            </a:extLst>
          </p:cNvPr>
          <p:cNvCxnSpPr/>
          <p:nvPr/>
        </p:nvCxnSpPr>
        <p:spPr>
          <a:xfrm>
            <a:off x="2332037" y="10545762"/>
            <a:ext cx="8001000" cy="0"/>
          </a:xfrm>
          <a:prstGeom prst="line">
            <a:avLst/>
          </a:prstGeom>
          <a:ln w="38100">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C2C623AE-EABC-C240-A1F5-39ACDF55EEAC}"/>
              </a:ext>
            </a:extLst>
          </p:cNvPr>
          <p:cNvCxnSpPr/>
          <p:nvPr/>
        </p:nvCxnSpPr>
        <p:spPr>
          <a:xfrm>
            <a:off x="12847637" y="10499724"/>
            <a:ext cx="8001000" cy="0"/>
          </a:xfrm>
          <a:prstGeom prst="line">
            <a:avLst/>
          </a:prstGeom>
          <a:ln w="38100">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5200554"/>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D3F369-B0A8-434F-B291-F862DF43B55F}"/>
              </a:ext>
            </a:extLst>
          </p:cNvPr>
          <p:cNvSpPr>
            <a:spLocks noGrp="1"/>
          </p:cNvSpPr>
          <p:nvPr>
            <p:ph type="title"/>
          </p:nvPr>
        </p:nvSpPr>
        <p:spPr/>
        <p:txBody>
          <a:bodyPr/>
          <a:lstStyle/>
          <a:p>
            <a:r>
              <a:rPr lang="en-US" dirty="0"/>
              <a:t>Ch7 | Why create BACC</a:t>
            </a:r>
          </a:p>
        </p:txBody>
      </p:sp>
      <p:pic>
        <p:nvPicPr>
          <p:cNvPr id="3" name="Picture 2">
            <a:extLst>
              <a:ext uri="{FF2B5EF4-FFF2-40B4-BE49-F238E27FC236}">
                <a16:creationId xmlns:a16="http://schemas.microsoft.com/office/drawing/2014/main" id="{5DB1790D-1E4A-454C-A0E9-09B04A9BF1C9}"/>
              </a:ext>
            </a:extLst>
          </p:cNvPr>
          <p:cNvPicPr>
            <a:picLocks noChangeAspect="1"/>
          </p:cNvPicPr>
          <p:nvPr/>
        </p:nvPicPr>
        <p:blipFill>
          <a:blip r:embed="rId2"/>
          <a:stretch>
            <a:fillRect/>
          </a:stretch>
        </p:blipFill>
        <p:spPr>
          <a:xfrm>
            <a:off x="1168010" y="3916362"/>
            <a:ext cx="11243733" cy="6324600"/>
          </a:xfrm>
          <a:prstGeom prst="rect">
            <a:avLst/>
          </a:prstGeom>
        </p:spPr>
      </p:pic>
      <p:sp>
        <p:nvSpPr>
          <p:cNvPr id="4" name="Right Brace 3">
            <a:extLst>
              <a:ext uri="{FF2B5EF4-FFF2-40B4-BE49-F238E27FC236}">
                <a16:creationId xmlns:a16="http://schemas.microsoft.com/office/drawing/2014/main" id="{5073BA8A-5B09-EA46-AEE4-04D2964C0BA7}"/>
              </a:ext>
            </a:extLst>
          </p:cNvPr>
          <p:cNvSpPr/>
          <p:nvPr/>
        </p:nvSpPr>
        <p:spPr>
          <a:xfrm>
            <a:off x="13228637" y="3916362"/>
            <a:ext cx="1066800" cy="6324600"/>
          </a:xfrm>
          <a:prstGeom prst="rightBrace">
            <a:avLst>
              <a:gd name="adj1" fmla="val 34596"/>
              <a:gd name="adj2" fmla="val 50000"/>
            </a:avLst>
          </a:prstGeom>
          <a:ln w="38100">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 name="TextBox 4">
            <a:extLst>
              <a:ext uri="{FF2B5EF4-FFF2-40B4-BE49-F238E27FC236}">
                <a16:creationId xmlns:a16="http://schemas.microsoft.com/office/drawing/2014/main" id="{24EFA660-3D78-A94C-9F75-C5FE95E8990C}"/>
              </a:ext>
            </a:extLst>
          </p:cNvPr>
          <p:cNvSpPr txBox="1"/>
          <p:nvPr/>
        </p:nvSpPr>
        <p:spPr>
          <a:xfrm>
            <a:off x="14905037" y="4077840"/>
            <a:ext cx="7333775" cy="6001643"/>
          </a:xfrm>
          <a:prstGeom prst="rect">
            <a:avLst/>
          </a:prstGeom>
          <a:noFill/>
        </p:spPr>
        <p:txBody>
          <a:bodyPr wrap="square" rtlCol="0">
            <a:spAutoFit/>
          </a:bodyPr>
          <a:lstStyle/>
          <a:p>
            <a:pPr marL="285750" indent="-285750">
              <a:buFont typeface="Arial" panose="020B0604020202020204" pitchFamily="34" charset="0"/>
              <a:buChar char="•"/>
            </a:pPr>
            <a:r>
              <a:rPr lang="en-US" sz="3200" dirty="0"/>
              <a:t>A voice that can be heard throughout the organization</a:t>
            </a:r>
          </a:p>
          <a:p>
            <a:pPr marL="285750" indent="-285750">
              <a:buFont typeface="Arial" panose="020B0604020202020204" pitchFamily="34" charset="0"/>
              <a:buChar char="•"/>
            </a:pPr>
            <a:r>
              <a:rPr lang="en-US" sz="3200" dirty="0"/>
              <a:t>Two ways this can happen</a:t>
            </a:r>
          </a:p>
          <a:p>
            <a:pPr marL="1406525" lvl="1" indent="-285750">
              <a:buFont typeface="Arial" panose="020B0604020202020204" pitchFamily="34" charset="0"/>
              <a:buChar char="•"/>
            </a:pPr>
            <a:r>
              <a:rPr lang="en-US" sz="3200" dirty="0"/>
              <a:t>Give the manager of the BACC formal influence on management forums</a:t>
            </a:r>
          </a:p>
          <a:p>
            <a:pPr marL="1406525" lvl="1" indent="-285750">
              <a:buFont typeface="Arial" panose="020B0604020202020204" pitchFamily="34" charset="0"/>
              <a:buChar char="•"/>
            </a:pPr>
            <a:r>
              <a:rPr lang="en-US" sz="3200" dirty="0"/>
              <a:t>Create synergies at the functional level</a:t>
            </a:r>
          </a:p>
          <a:p>
            <a:pPr marL="285750" indent="-285750">
              <a:buFont typeface="Arial" panose="020B0604020202020204" pitchFamily="34" charset="0"/>
              <a:buChar char="•"/>
            </a:pPr>
            <a:r>
              <a:rPr lang="en-US" sz="3200" dirty="0"/>
              <a:t>Create an ongoing dialogue for the improvement of the business</a:t>
            </a:r>
          </a:p>
          <a:p>
            <a:pPr marL="285750" indent="-285750">
              <a:buFont typeface="Arial" panose="020B0604020202020204" pitchFamily="34" charset="0"/>
              <a:buChar char="•"/>
            </a:pPr>
            <a:r>
              <a:rPr lang="en-US" sz="3200" dirty="0"/>
              <a:t>Solutions can be shared across departments and functions</a:t>
            </a:r>
          </a:p>
        </p:txBody>
      </p:sp>
    </p:spTree>
    <p:extLst>
      <p:ext uri="{BB962C8B-B14F-4D97-AF65-F5344CB8AC3E}">
        <p14:creationId xmlns:p14="http://schemas.microsoft.com/office/powerpoint/2010/main" val="3352314093"/>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DF6658A-AF79-FB40-9F26-CC4829D94B6B}"/>
              </a:ext>
            </a:extLst>
          </p:cNvPr>
          <p:cNvSpPr>
            <a:spLocks noGrp="1"/>
          </p:cNvSpPr>
          <p:nvPr>
            <p:ph type="title"/>
          </p:nvPr>
        </p:nvSpPr>
        <p:spPr/>
        <p:txBody>
          <a:bodyPr/>
          <a:lstStyle/>
          <a:p>
            <a:r>
              <a:rPr lang="en-US" dirty="0"/>
              <a:t>Ch7 | The information wheel</a:t>
            </a:r>
          </a:p>
        </p:txBody>
      </p:sp>
      <p:pic>
        <p:nvPicPr>
          <p:cNvPr id="5" name="Picture 4">
            <a:extLst>
              <a:ext uri="{FF2B5EF4-FFF2-40B4-BE49-F238E27FC236}">
                <a16:creationId xmlns:a16="http://schemas.microsoft.com/office/drawing/2014/main" id="{73D452F5-D57C-6446-BB12-0E739BE32CFE}"/>
              </a:ext>
            </a:extLst>
          </p:cNvPr>
          <p:cNvPicPr>
            <a:picLocks noChangeAspect="1"/>
          </p:cNvPicPr>
          <p:nvPr/>
        </p:nvPicPr>
        <p:blipFill>
          <a:blip r:embed="rId2"/>
          <a:stretch>
            <a:fillRect/>
          </a:stretch>
        </p:blipFill>
        <p:spPr>
          <a:xfrm>
            <a:off x="1170464" y="3306762"/>
            <a:ext cx="13277373" cy="8094014"/>
          </a:xfrm>
          <a:prstGeom prst="rect">
            <a:avLst/>
          </a:prstGeom>
        </p:spPr>
      </p:pic>
      <p:sp>
        <p:nvSpPr>
          <p:cNvPr id="7" name="TextBox 6">
            <a:extLst>
              <a:ext uri="{FF2B5EF4-FFF2-40B4-BE49-F238E27FC236}">
                <a16:creationId xmlns:a16="http://schemas.microsoft.com/office/drawing/2014/main" id="{863696AB-D172-EA4A-9FFE-23467E26758F}"/>
              </a:ext>
            </a:extLst>
          </p:cNvPr>
          <p:cNvSpPr txBox="1"/>
          <p:nvPr/>
        </p:nvSpPr>
        <p:spPr>
          <a:xfrm>
            <a:off x="14981236" y="3306762"/>
            <a:ext cx="7257575" cy="6309420"/>
          </a:xfrm>
          <a:prstGeom prst="rect">
            <a:avLst/>
          </a:prstGeom>
          <a:noFill/>
        </p:spPr>
        <p:txBody>
          <a:bodyPr wrap="square" rtlCol="0">
            <a:spAutoFit/>
          </a:bodyPr>
          <a:lstStyle/>
          <a:p>
            <a:pPr>
              <a:spcAft>
                <a:spcPts val="600"/>
              </a:spcAft>
            </a:pPr>
            <a:r>
              <a:rPr lang="en-US" sz="3200" dirty="0"/>
              <a:t>Notes</a:t>
            </a:r>
          </a:p>
          <a:p>
            <a:pPr marL="285750" indent="-285750">
              <a:spcAft>
                <a:spcPts val="600"/>
              </a:spcAft>
              <a:buFont typeface="Arial" panose="020B0604020202020204" pitchFamily="34" charset="0"/>
              <a:buChar char="•"/>
            </a:pPr>
            <a:r>
              <a:rPr lang="en-US" sz="3200" dirty="0"/>
              <a:t>The Information Wheel describes the process of providing analytics to the business</a:t>
            </a:r>
          </a:p>
          <a:p>
            <a:pPr marL="285750" indent="-285750">
              <a:spcAft>
                <a:spcPts val="600"/>
              </a:spcAft>
              <a:buFont typeface="Arial" panose="020B0604020202020204" pitchFamily="34" charset="0"/>
              <a:buChar char="•"/>
            </a:pPr>
            <a:r>
              <a:rPr lang="en-US" sz="3200" dirty="0"/>
              <a:t>Note that it is not always a cycle as shown, many projects finish with no follow up</a:t>
            </a:r>
          </a:p>
          <a:p>
            <a:pPr marL="285750" indent="-285750">
              <a:spcAft>
                <a:spcPts val="600"/>
              </a:spcAft>
              <a:buFont typeface="Arial" panose="020B0604020202020204" pitchFamily="34" charset="0"/>
              <a:buChar char="•"/>
            </a:pPr>
            <a:r>
              <a:rPr lang="en-US" sz="3200" dirty="0"/>
              <a:t>Shows that the BACC lies at the center of what is provided</a:t>
            </a:r>
          </a:p>
          <a:p>
            <a:pPr marL="285750" indent="-285750">
              <a:spcAft>
                <a:spcPts val="600"/>
              </a:spcAft>
              <a:buFont typeface="Arial" panose="020B0604020202020204" pitchFamily="34" charset="0"/>
              <a:buChar char="•"/>
            </a:pPr>
            <a:r>
              <a:rPr lang="en-US" sz="3200" dirty="0"/>
              <a:t>The BACC can be a dedicated team or can be decentralized (more on this later)</a:t>
            </a:r>
          </a:p>
        </p:txBody>
      </p:sp>
    </p:spTree>
    <p:extLst>
      <p:ext uri="{BB962C8B-B14F-4D97-AF65-F5344CB8AC3E}">
        <p14:creationId xmlns:p14="http://schemas.microsoft.com/office/powerpoint/2010/main" val="2379517387"/>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1A00A2E-0D0D-3441-8AD2-9B8E9A08EC66}"/>
              </a:ext>
            </a:extLst>
          </p:cNvPr>
          <p:cNvSpPr>
            <a:spLocks noGrp="1"/>
          </p:cNvSpPr>
          <p:nvPr>
            <p:ph type="title"/>
          </p:nvPr>
        </p:nvSpPr>
        <p:spPr/>
        <p:txBody>
          <a:bodyPr/>
          <a:lstStyle/>
          <a:p>
            <a:r>
              <a:rPr lang="en-US" dirty="0"/>
              <a:t>BACC organizational strategies</a:t>
            </a:r>
          </a:p>
        </p:txBody>
      </p:sp>
      <p:pic>
        <p:nvPicPr>
          <p:cNvPr id="5" name="Picture 4">
            <a:extLst>
              <a:ext uri="{FF2B5EF4-FFF2-40B4-BE49-F238E27FC236}">
                <a16:creationId xmlns:a16="http://schemas.microsoft.com/office/drawing/2014/main" id="{4AE1DC92-0DF6-134B-8E2E-D36465F1DFE4}"/>
              </a:ext>
            </a:extLst>
          </p:cNvPr>
          <p:cNvPicPr>
            <a:picLocks noChangeAspect="1"/>
          </p:cNvPicPr>
          <p:nvPr/>
        </p:nvPicPr>
        <p:blipFill rotWithShape="1">
          <a:blip r:embed="rId2"/>
          <a:srcRect r="50269"/>
          <a:stretch/>
        </p:blipFill>
        <p:spPr>
          <a:xfrm>
            <a:off x="4465637" y="2620962"/>
            <a:ext cx="5572591" cy="2908300"/>
          </a:xfrm>
          <a:prstGeom prst="rect">
            <a:avLst/>
          </a:prstGeom>
        </p:spPr>
      </p:pic>
      <p:cxnSp>
        <p:nvCxnSpPr>
          <p:cNvPr id="7" name="Straight Connector 6">
            <a:extLst>
              <a:ext uri="{FF2B5EF4-FFF2-40B4-BE49-F238E27FC236}">
                <a16:creationId xmlns:a16="http://schemas.microsoft.com/office/drawing/2014/main" id="{84D657A2-6F3C-2249-A247-4FFD96FA3865}"/>
              </a:ext>
            </a:extLst>
          </p:cNvPr>
          <p:cNvCxnSpPr>
            <a:cxnSpLocks/>
          </p:cNvCxnSpPr>
          <p:nvPr/>
        </p:nvCxnSpPr>
        <p:spPr>
          <a:xfrm flipV="1">
            <a:off x="11674474" y="2316162"/>
            <a:ext cx="0" cy="7732663"/>
          </a:xfrm>
          <a:prstGeom prst="line">
            <a:avLst/>
          </a:prstGeom>
          <a:ln w="38100">
            <a:solidFill>
              <a:schemeClr val="tx1">
                <a:lumMod val="75000"/>
                <a:lumOff val="25000"/>
              </a:schemeClr>
            </a:solidFill>
          </a:ln>
        </p:spPr>
        <p:style>
          <a:lnRef idx="2">
            <a:schemeClr val="accent1"/>
          </a:lnRef>
          <a:fillRef idx="0">
            <a:schemeClr val="accent1"/>
          </a:fillRef>
          <a:effectRef idx="1">
            <a:schemeClr val="accent1"/>
          </a:effectRef>
          <a:fontRef idx="minor">
            <a:schemeClr val="tx1"/>
          </a:fontRef>
        </p:style>
      </p:cxnSp>
      <p:pic>
        <p:nvPicPr>
          <p:cNvPr id="8" name="Picture 7">
            <a:extLst>
              <a:ext uri="{FF2B5EF4-FFF2-40B4-BE49-F238E27FC236}">
                <a16:creationId xmlns:a16="http://schemas.microsoft.com/office/drawing/2014/main" id="{49B2156A-9803-E44D-8745-48FAF367ACCB}"/>
              </a:ext>
            </a:extLst>
          </p:cNvPr>
          <p:cNvPicPr>
            <a:picLocks noChangeAspect="1"/>
          </p:cNvPicPr>
          <p:nvPr/>
        </p:nvPicPr>
        <p:blipFill rotWithShape="1">
          <a:blip r:embed="rId2"/>
          <a:srcRect l="50322"/>
          <a:stretch/>
        </p:blipFill>
        <p:spPr>
          <a:xfrm>
            <a:off x="14295437" y="2620962"/>
            <a:ext cx="5566709" cy="2908300"/>
          </a:xfrm>
          <a:prstGeom prst="rect">
            <a:avLst/>
          </a:prstGeom>
        </p:spPr>
      </p:pic>
      <p:sp>
        <p:nvSpPr>
          <p:cNvPr id="9" name="TextBox 8">
            <a:extLst>
              <a:ext uri="{FF2B5EF4-FFF2-40B4-BE49-F238E27FC236}">
                <a16:creationId xmlns:a16="http://schemas.microsoft.com/office/drawing/2014/main" id="{5B4167B2-8EC7-2746-9158-CE567847FA29}"/>
              </a:ext>
            </a:extLst>
          </p:cNvPr>
          <p:cNvSpPr txBox="1"/>
          <p:nvPr/>
        </p:nvSpPr>
        <p:spPr>
          <a:xfrm>
            <a:off x="3475036" y="6278561"/>
            <a:ext cx="7553791" cy="2139047"/>
          </a:xfrm>
          <a:prstGeom prst="rect">
            <a:avLst/>
          </a:prstGeom>
          <a:noFill/>
        </p:spPr>
        <p:txBody>
          <a:bodyPr wrap="square" rtlCol="0">
            <a:spAutoFit/>
          </a:bodyPr>
          <a:lstStyle/>
          <a:p>
            <a:pPr marL="457200" indent="-457200">
              <a:spcAft>
                <a:spcPts val="600"/>
              </a:spcAft>
              <a:buFont typeface="Arial" panose="020B0604020202020204" pitchFamily="34" charset="0"/>
              <a:buChar char="•"/>
            </a:pPr>
            <a:r>
              <a:rPr lang="en-US" sz="3200" dirty="0"/>
              <a:t>BACC set up as an organizational support unit</a:t>
            </a:r>
          </a:p>
          <a:p>
            <a:pPr marL="457200" indent="-457200">
              <a:spcAft>
                <a:spcPts val="600"/>
              </a:spcAft>
              <a:buFont typeface="Arial" panose="020B0604020202020204" pitchFamily="34" charset="0"/>
              <a:buChar char="•"/>
            </a:pPr>
            <a:r>
              <a:rPr lang="en-US" sz="3200" dirty="0"/>
              <a:t>Generally reports directly to the strategic function of the business</a:t>
            </a:r>
          </a:p>
        </p:txBody>
      </p:sp>
      <p:sp>
        <p:nvSpPr>
          <p:cNvPr id="11" name="TextBox 10">
            <a:extLst>
              <a:ext uri="{FF2B5EF4-FFF2-40B4-BE49-F238E27FC236}">
                <a16:creationId xmlns:a16="http://schemas.microsoft.com/office/drawing/2014/main" id="{75F10CA8-B122-3143-AA4D-3CFCB1954C2A}"/>
              </a:ext>
            </a:extLst>
          </p:cNvPr>
          <p:cNvSpPr txBox="1"/>
          <p:nvPr/>
        </p:nvSpPr>
        <p:spPr>
          <a:xfrm>
            <a:off x="13301895" y="6278562"/>
            <a:ext cx="7553791" cy="3770263"/>
          </a:xfrm>
          <a:prstGeom prst="rect">
            <a:avLst/>
          </a:prstGeom>
          <a:noFill/>
        </p:spPr>
        <p:txBody>
          <a:bodyPr wrap="square" rtlCol="0">
            <a:spAutoFit/>
          </a:bodyPr>
          <a:lstStyle/>
          <a:p>
            <a:pPr marL="457200" indent="-457200">
              <a:spcAft>
                <a:spcPts val="600"/>
              </a:spcAft>
              <a:buFont typeface="Arial" panose="020B0604020202020204" pitchFamily="34" charset="0"/>
              <a:buChar char="•"/>
            </a:pPr>
            <a:r>
              <a:rPr lang="en-US" sz="3200" dirty="0"/>
              <a:t>BACC established as a virtual organization</a:t>
            </a:r>
          </a:p>
          <a:p>
            <a:pPr marL="457200" indent="-457200">
              <a:spcAft>
                <a:spcPts val="600"/>
              </a:spcAft>
              <a:buFont typeface="Arial" panose="020B0604020202020204" pitchFamily="34" charset="0"/>
              <a:buChar char="•"/>
            </a:pPr>
            <a:r>
              <a:rPr lang="en-US" sz="3200" dirty="0"/>
              <a:t>Smaller strategic roll</a:t>
            </a:r>
          </a:p>
          <a:p>
            <a:pPr marL="457200" indent="-457200">
              <a:spcAft>
                <a:spcPts val="600"/>
              </a:spcAft>
              <a:buFont typeface="Arial" panose="020B0604020202020204" pitchFamily="34" charset="0"/>
              <a:buChar char="•"/>
            </a:pPr>
            <a:r>
              <a:rPr lang="en-US" sz="3200" dirty="0"/>
              <a:t>Primarily setup to function at an operational level</a:t>
            </a:r>
          </a:p>
          <a:p>
            <a:pPr marL="457200" indent="-457200">
              <a:spcAft>
                <a:spcPts val="600"/>
              </a:spcAft>
              <a:buFont typeface="Arial" panose="020B0604020202020204" pitchFamily="34" charset="0"/>
              <a:buChar char="•"/>
            </a:pPr>
            <a:r>
              <a:rPr lang="en-US" sz="3200" dirty="0"/>
              <a:t>Should facilitate synergies at the departmental level</a:t>
            </a:r>
          </a:p>
        </p:txBody>
      </p:sp>
      <p:sp>
        <p:nvSpPr>
          <p:cNvPr id="13" name="Rounded Rectangle 12">
            <a:extLst>
              <a:ext uri="{FF2B5EF4-FFF2-40B4-BE49-F238E27FC236}">
                <a16:creationId xmlns:a16="http://schemas.microsoft.com/office/drawing/2014/main" id="{97C17286-0DED-7E41-ACAC-8131FF008DCE}"/>
              </a:ext>
            </a:extLst>
          </p:cNvPr>
          <p:cNvSpPr/>
          <p:nvPr/>
        </p:nvSpPr>
        <p:spPr>
          <a:xfrm>
            <a:off x="6334590" y="10819841"/>
            <a:ext cx="10744200" cy="1143000"/>
          </a:xfrm>
          <a:prstGeom prst="roundRect">
            <a:avLst/>
          </a:prstGeom>
          <a:solidFill>
            <a:srgbClr val="B7B6C2"/>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solidFill>
                  <a:schemeClr val="tx1">
                    <a:lumMod val="75000"/>
                    <a:lumOff val="25000"/>
                  </a:schemeClr>
                </a:solidFill>
              </a:rPr>
              <a:t>What are we trying to achieve?</a:t>
            </a:r>
          </a:p>
        </p:txBody>
      </p:sp>
    </p:spTree>
    <p:extLst>
      <p:ext uri="{BB962C8B-B14F-4D97-AF65-F5344CB8AC3E}">
        <p14:creationId xmlns:p14="http://schemas.microsoft.com/office/powerpoint/2010/main" val="2947353111"/>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5AEACC-F12F-8C4F-A564-0DA256D47D99}"/>
              </a:ext>
            </a:extLst>
          </p:cNvPr>
          <p:cNvSpPr>
            <a:spLocks noGrp="1"/>
          </p:cNvSpPr>
          <p:nvPr>
            <p:ph type="title"/>
          </p:nvPr>
        </p:nvSpPr>
        <p:spPr/>
        <p:txBody>
          <a:bodyPr/>
          <a:lstStyle/>
          <a:p>
            <a:r>
              <a:rPr lang="en-US" dirty="0"/>
              <a:t>Ch8 | Further breakdown ROI</a:t>
            </a:r>
          </a:p>
        </p:txBody>
      </p:sp>
      <p:pic>
        <p:nvPicPr>
          <p:cNvPr id="3" name="Picture 2">
            <a:extLst>
              <a:ext uri="{FF2B5EF4-FFF2-40B4-BE49-F238E27FC236}">
                <a16:creationId xmlns:a16="http://schemas.microsoft.com/office/drawing/2014/main" id="{A4F6E26B-E8AA-1544-86FA-FBE5E945946F}"/>
              </a:ext>
            </a:extLst>
          </p:cNvPr>
          <p:cNvPicPr>
            <a:picLocks noChangeAspect="1"/>
          </p:cNvPicPr>
          <p:nvPr/>
        </p:nvPicPr>
        <p:blipFill>
          <a:blip r:embed="rId2"/>
          <a:stretch>
            <a:fillRect/>
          </a:stretch>
        </p:blipFill>
        <p:spPr>
          <a:xfrm>
            <a:off x="1722437" y="4525962"/>
            <a:ext cx="9505950" cy="4088581"/>
          </a:xfrm>
          <a:prstGeom prst="rect">
            <a:avLst/>
          </a:prstGeom>
        </p:spPr>
      </p:pic>
      <p:sp>
        <p:nvSpPr>
          <p:cNvPr id="4" name="TextBox 3">
            <a:extLst>
              <a:ext uri="{FF2B5EF4-FFF2-40B4-BE49-F238E27FC236}">
                <a16:creationId xmlns:a16="http://schemas.microsoft.com/office/drawing/2014/main" id="{5658283A-F5F8-AC43-AFA2-056790516AAA}"/>
              </a:ext>
            </a:extLst>
          </p:cNvPr>
          <p:cNvSpPr txBox="1"/>
          <p:nvPr/>
        </p:nvSpPr>
        <p:spPr>
          <a:xfrm>
            <a:off x="13228637" y="3970838"/>
            <a:ext cx="8686800" cy="5940088"/>
          </a:xfrm>
          <a:prstGeom prst="rect">
            <a:avLst/>
          </a:prstGeom>
          <a:noFill/>
        </p:spPr>
        <p:txBody>
          <a:bodyPr wrap="square" rtlCol="0">
            <a:spAutoFit/>
          </a:bodyPr>
          <a:lstStyle/>
          <a:p>
            <a:pPr>
              <a:spcAft>
                <a:spcPts val="600"/>
              </a:spcAft>
            </a:pPr>
            <a:r>
              <a:rPr lang="en-US" sz="3600" dirty="0"/>
              <a:t>Notes</a:t>
            </a:r>
          </a:p>
          <a:p>
            <a:pPr marL="285750" indent="-285750">
              <a:spcAft>
                <a:spcPts val="600"/>
              </a:spcAft>
              <a:buFont typeface="Arial" panose="020B0604020202020204" pitchFamily="34" charset="0"/>
              <a:buChar char="•"/>
            </a:pPr>
            <a:r>
              <a:rPr lang="en-US" sz="3600" dirty="0"/>
              <a:t>Rarely only incur one-off costs</a:t>
            </a:r>
          </a:p>
          <a:p>
            <a:pPr marL="285750" indent="-285750">
              <a:spcAft>
                <a:spcPts val="600"/>
              </a:spcAft>
              <a:buFont typeface="Arial" panose="020B0604020202020204" pitchFamily="34" charset="0"/>
              <a:buChar char="•"/>
            </a:pPr>
            <a:r>
              <a:rPr lang="en-US" sz="3600" dirty="0"/>
              <a:t>Generally will be some increase to the cost of current operations or other costs (additional software purchases)</a:t>
            </a:r>
          </a:p>
          <a:p>
            <a:pPr marL="285750" indent="-285750">
              <a:spcAft>
                <a:spcPts val="600"/>
              </a:spcAft>
              <a:buFont typeface="Arial" panose="020B0604020202020204" pitchFamily="34" charset="0"/>
              <a:buChar char="•"/>
            </a:pPr>
            <a:r>
              <a:rPr lang="en-US" sz="3600" dirty="0"/>
              <a:t>Benefits can be for the business (internal users) or for customers (external users)</a:t>
            </a:r>
          </a:p>
          <a:p>
            <a:pPr marL="285750" indent="-285750">
              <a:spcAft>
                <a:spcPts val="600"/>
              </a:spcAft>
              <a:buFont typeface="Arial" panose="020B0604020202020204" pitchFamily="34" charset="0"/>
              <a:buChar char="•"/>
            </a:pPr>
            <a:r>
              <a:rPr lang="en-US" sz="3600" dirty="0"/>
              <a:t>Benefits could come in the form of better using existing resources</a:t>
            </a:r>
          </a:p>
        </p:txBody>
      </p:sp>
    </p:spTree>
    <p:extLst>
      <p:ext uri="{BB962C8B-B14F-4D97-AF65-F5344CB8AC3E}">
        <p14:creationId xmlns:p14="http://schemas.microsoft.com/office/powerpoint/2010/main" val="3182208938"/>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D4934BF-ADFC-D248-BE55-600A59CAF7CF}"/>
              </a:ext>
            </a:extLst>
          </p:cNvPr>
          <p:cNvSpPr>
            <a:spLocks noGrp="1"/>
          </p:cNvSpPr>
          <p:nvPr>
            <p:ph type="title"/>
          </p:nvPr>
        </p:nvSpPr>
        <p:spPr/>
        <p:txBody>
          <a:bodyPr/>
          <a:lstStyle/>
          <a:p>
            <a:r>
              <a:rPr lang="en-US" dirty="0"/>
              <a:t>Ch8 | BA Mantra</a:t>
            </a:r>
          </a:p>
        </p:txBody>
      </p:sp>
      <p:sp>
        <p:nvSpPr>
          <p:cNvPr id="5" name="TextBox 4">
            <a:extLst>
              <a:ext uri="{FF2B5EF4-FFF2-40B4-BE49-F238E27FC236}">
                <a16:creationId xmlns:a16="http://schemas.microsoft.com/office/drawing/2014/main" id="{D698AF05-000D-DD4D-81F2-13EDD6D9A844}"/>
              </a:ext>
            </a:extLst>
          </p:cNvPr>
          <p:cNvSpPr txBox="1"/>
          <p:nvPr/>
        </p:nvSpPr>
        <p:spPr>
          <a:xfrm>
            <a:off x="4960938" y="4525962"/>
            <a:ext cx="13487400" cy="923330"/>
          </a:xfrm>
          <a:prstGeom prst="rect">
            <a:avLst/>
          </a:prstGeom>
          <a:noFill/>
        </p:spPr>
        <p:txBody>
          <a:bodyPr wrap="square" rtlCol="0">
            <a:spAutoFit/>
          </a:bodyPr>
          <a:lstStyle/>
          <a:p>
            <a:pPr algn="ctr"/>
            <a:r>
              <a:rPr lang="en-US" sz="5400" dirty="0"/>
              <a:t>Think big, start small, and deliver fast</a:t>
            </a:r>
          </a:p>
        </p:txBody>
      </p:sp>
      <p:cxnSp>
        <p:nvCxnSpPr>
          <p:cNvPr id="7" name="Straight Connector 6">
            <a:extLst>
              <a:ext uri="{FF2B5EF4-FFF2-40B4-BE49-F238E27FC236}">
                <a16:creationId xmlns:a16="http://schemas.microsoft.com/office/drawing/2014/main" id="{51846A9E-A8BC-6548-8F99-8591471F2E0B}"/>
              </a:ext>
            </a:extLst>
          </p:cNvPr>
          <p:cNvCxnSpPr/>
          <p:nvPr/>
        </p:nvCxnSpPr>
        <p:spPr>
          <a:xfrm>
            <a:off x="6065837" y="5449292"/>
            <a:ext cx="2819400" cy="0"/>
          </a:xfrm>
          <a:prstGeom prst="line">
            <a:avLst/>
          </a:prstGeom>
          <a:ln w="38100">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20CFE6A9-9F5A-AC47-9EEB-65E07FFE4FDA}"/>
              </a:ext>
            </a:extLst>
          </p:cNvPr>
          <p:cNvSpPr txBox="1"/>
          <p:nvPr/>
        </p:nvSpPr>
        <p:spPr>
          <a:xfrm>
            <a:off x="2713037" y="7726362"/>
            <a:ext cx="3581400" cy="646331"/>
          </a:xfrm>
          <a:prstGeom prst="rect">
            <a:avLst/>
          </a:prstGeom>
          <a:noFill/>
        </p:spPr>
        <p:txBody>
          <a:bodyPr wrap="square" rtlCol="0">
            <a:spAutoFit/>
          </a:bodyPr>
          <a:lstStyle/>
          <a:p>
            <a:pPr algn="ctr"/>
            <a:r>
              <a:rPr lang="en-US" sz="3600" dirty="0"/>
              <a:t>Be ambitious</a:t>
            </a:r>
          </a:p>
        </p:txBody>
      </p:sp>
      <p:cxnSp>
        <p:nvCxnSpPr>
          <p:cNvPr id="10" name="Elbow Connector 9">
            <a:extLst>
              <a:ext uri="{FF2B5EF4-FFF2-40B4-BE49-F238E27FC236}">
                <a16:creationId xmlns:a16="http://schemas.microsoft.com/office/drawing/2014/main" id="{C42B3662-6E89-1E47-8704-3408874396E6}"/>
              </a:ext>
            </a:extLst>
          </p:cNvPr>
          <p:cNvCxnSpPr>
            <a:cxnSpLocks/>
            <a:endCxn id="8" idx="3"/>
          </p:cNvCxnSpPr>
          <p:nvPr/>
        </p:nvCxnSpPr>
        <p:spPr>
          <a:xfrm rot="5400000">
            <a:off x="5584873" y="6158856"/>
            <a:ext cx="2600237" cy="1181107"/>
          </a:xfrm>
          <a:prstGeom prst="bentConnector2">
            <a:avLst/>
          </a:prstGeom>
          <a:ln w="38100">
            <a:solidFill>
              <a:schemeClr val="tx1">
                <a:lumMod val="75000"/>
                <a:lumOff val="25000"/>
              </a:schemeClr>
            </a:solidFill>
            <a:tailEnd type="arrow"/>
          </a:ln>
          <a:effectLst/>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8829EBC5-6512-9840-B146-2DF393499706}"/>
              </a:ext>
            </a:extLst>
          </p:cNvPr>
          <p:cNvSpPr txBox="1"/>
          <p:nvPr/>
        </p:nvSpPr>
        <p:spPr>
          <a:xfrm>
            <a:off x="9175454" y="8934161"/>
            <a:ext cx="4038600" cy="1200329"/>
          </a:xfrm>
          <a:prstGeom prst="rect">
            <a:avLst/>
          </a:prstGeom>
          <a:noFill/>
        </p:spPr>
        <p:txBody>
          <a:bodyPr wrap="square" rtlCol="0">
            <a:spAutoFit/>
          </a:bodyPr>
          <a:lstStyle/>
          <a:p>
            <a:r>
              <a:rPr lang="en-US" sz="3600" dirty="0"/>
              <a:t>Break big idea into smaller chunks</a:t>
            </a:r>
          </a:p>
        </p:txBody>
      </p:sp>
      <p:cxnSp>
        <p:nvCxnSpPr>
          <p:cNvPr id="19" name="Straight Connector 18">
            <a:extLst>
              <a:ext uri="{FF2B5EF4-FFF2-40B4-BE49-F238E27FC236}">
                <a16:creationId xmlns:a16="http://schemas.microsoft.com/office/drawing/2014/main" id="{540FDA70-1E2D-6341-A5F4-CEEB14536E32}"/>
              </a:ext>
            </a:extLst>
          </p:cNvPr>
          <p:cNvCxnSpPr>
            <a:cxnSpLocks/>
          </p:cNvCxnSpPr>
          <p:nvPr/>
        </p:nvCxnSpPr>
        <p:spPr>
          <a:xfrm flipV="1">
            <a:off x="9170981" y="5449291"/>
            <a:ext cx="3219456" cy="1"/>
          </a:xfrm>
          <a:prstGeom prst="line">
            <a:avLst/>
          </a:prstGeom>
          <a:ln w="38100">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cxnSp>
      <p:cxnSp>
        <p:nvCxnSpPr>
          <p:cNvPr id="20" name="Elbow Connector 19">
            <a:extLst>
              <a:ext uri="{FF2B5EF4-FFF2-40B4-BE49-F238E27FC236}">
                <a16:creationId xmlns:a16="http://schemas.microsoft.com/office/drawing/2014/main" id="{AB8BECD1-6324-184C-814C-A3D1EF635A5A}"/>
              </a:ext>
            </a:extLst>
          </p:cNvPr>
          <p:cNvCxnSpPr>
            <a:cxnSpLocks/>
            <a:endCxn id="17" idx="0"/>
          </p:cNvCxnSpPr>
          <p:nvPr/>
        </p:nvCxnSpPr>
        <p:spPr>
          <a:xfrm rot="16200000" flipH="1">
            <a:off x="9129195" y="6868602"/>
            <a:ext cx="3496272" cy="634845"/>
          </a:xfrm>
          <a:prstGeom prst="bentConnector3">
            <a:avLst>
              <a:gd name="adj1" fmla="val 50000"/>
            </a:avLst>
          </a:prstGeom>
          <a:ln w="38100">
            <a:solidFill>
              <a:schemeClr val="tx1">
                <a:lumMod val="75000"/>
                <a:lumOff val="25000"/>
              </a:schemeClr>
            </a:solidFill>
            <a:tailEnd type="arrow"/>
          </a:ln>
          <a:effectLst/>
        </p:spPr>
        <p:style>
          <a:lnRef idx="2">
            <a:schemeClr val="accent1"/>
          </a:lnRef>
          <a:fillRef idx="0">
            <a:schemeClr val="accent1"/>
          </a:fillRef>
          <a:effectRef idx="1">
            <a:schemeClr val="accent1"/>
          </a:effectRef>
          <a:fontRef idx="minor">
            <a:schemeClr val="tx1"/>
          </a:fontRef>
        </p:style>
      </p:cxnSp>
      <p:sp>
        <p:nvSpPr>
          <p:cNvPr id="23" name="TextBox 22">
            <a:extLst>
              <a:ext uri="{FF2B5EF4-FFF2-40B4-BE49-F238E27FC236}">
                <a16:creationId xmlns:a16="http://schemas.microsoft.com/office/drawing/2014/main" id="{F46A30DA-7121-6F49-9FC9-34FF9206458C}"/>
              </a:ext>
            </a:extLst>
          </p:cNvPr>
          <p:cNvSpPr txBox="1"/>
          <p:nvPr/>
        </p:nvSpPr>
        <p:spPr>
          <a:xfrm>
            <a:off x="16330598" y="9534325"/>
            <a:ext cx="4038600" cy="1754326"/>
          </a:xfrm>
          <a:prstGeom prst="rect">
            <a:avLst/>
          </a:prstGeom>
          <a:noFill/>
        </p:spPr>
        <p:txBody>
          <a:bodyPr wrap="square" rtlCol="0">
            <a:spAutoFit/>
          </a:bodyPr>
          <a:lstStyle/>
          <a:p>
            <a:r>
              <a:rPr lang="en-US" sz="3600" dirty="0"/>
              <a:t>Make solid plans for what to deliver and when</a:t>
            </a:r>
          </a:p>
        </p:txBody>
      </p:sp>
      <p:cxnSp>
        <p:nvCxnSpPr>
          <p:cNvPr id="24" name="Elbow Connector 23">
            <a:extLst>
              <a:ext uri="{FF2B5EF4-FFF2-40B4-BE49-F238E27FC236}">
                <a16:creationId xmlns:a16="http://schemas.microsoft.com/office/drawing/2014/main" id="{87006872-734E-D943-8EE0-A3D26B022B90}"/>
              </a:ext>
            </a:extLst>
          </p:cNvPr>
          <p:cNvCxnSpPr>
            <a:cxnSpLocks/>
            <a:endCxn id="23" idx="0"/>
          </p:cNvCxnSpPr>
          <p:nvPr/>
        </p:nvCxnSpPr>
        <p:spPr>
          <a:xfrm rot="16200000" flipH="1">
            <a:off x="14970715" y="6155142"/>
            <a:ext cx="4085032" cy="2673334"/>
          </a:xfrm>
          <a:prstGeom prst="bentConnector3">
            <a:avLst>
              <a:gd name="adj1" fmla="val 50000"/>
            </a:avLst>
          </a:prstGeom>
          <a:ln w="38100">
            <a:solidFill>
              <a:schemeClr val="tx1">
                <a:lumMod val="75000"/>
                <a:lumOff val="25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3CBF47B7-A3D1-B644-8069-5C42C9E0BEDB}"/>
              </a:ext>
            </a:extLst>
          </p:cNvPr>
          <p:cNvCxnSpPr>
            <a:cxnSpLocks/>
          </p:cNvCxnSpPr>
          <p:nvPr/>
        </p:nvCxnSpPr>
        <p:spPr>
          <a:xfrm flipV="1">
            <a:off x="14066837" y="5437887"/>
            <a:ext cx="3219456" cy="1"/>
          </a:xfrm>
          <a:prstGeom prst="line">
            <a:avLst/>
          </a:prstGeom>
          <a:ln w="38100">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38140124"/>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1E2390D-3ED7-BA4C-8FAC-39E44CA714C4}"/>
              </a:ext>
            </a:extLst>
          </p:cNvPr>
          <p:cNvPicPr>
            <a:picLocks noChangeAspect="1"/>
          </p:cNvPicPr>
          <p:nvPr/>
        </p:nvPicPr>
        <p:blipFill>
          <a:blip r:embed="rId3"/>
          <a:stretch>
            <a:fillRect/>
          </a:stretch>
        </p:blipFill>
        <p:spPr>
          <a:xfrm>
            <a:off x="0" y="0"/>
            <a:ext cx="23407511" cy="13166725"/>
          </a:xfrm>
          <a:prstGeom prst="rect">
            <a:avLst/>
          </a:prstGeom>
        </p:spPr>
      </p:pic>
      <p:sp>
        <p:nvSpPr>
          <p:cNvPr id="5" name="Rounded Rectangle 4">
            <a:extLst>
              <a:ext uri="{FF2B5EF4-FFF2-40B4-BE49-F238E27FC236}">
                <a16:creationId xmlns:a16="http://schemas.microsoft.com/office/drawing/2014/main" id="{01D3AE89-EB2D-8547-AFDE-F7B7EF3E2D62}"/>
              </a:ext>
            </a:extLst>
          </p:cNvPr>
          <p:cNvSpPr/>
          <p:nvPr/>
        </p:nvSpPr>
        <p:spPr>
          <a:xfrm>
            <a:off x="14447837" y="182562"/>
            <a:ext cx="8686800" cy="6512057"/>
          </a:xfrm>
          <a:prstGeom prst="roundRect">
            <a:avLst>
              <a:gd name="adj" fmla="val 3393"/>
            </a:avLst>
          </a:prstGeom>
          <a:solidFill>
            <a:srgbClr val="FCF7FF"/>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spcBef>
                <a:spcPts val="600"/>
              </a:spcBef>
              <a:spcAft>
                <a:spcPts val="1200"/>
              </a:spcAft>
            </a:pPr>
            <a:r>
              <a:rPr lang="en-US" sz="3200" dirty="0">
                <a:solidFill>
                  <a:schemeClr val="tx1">
                    <a:lumMod val="85000"/>
                    <a:lumOff val="15000"/>
                  </a:schemeClr>
                </a:solidFill>
              </a:rPr>
              <a:t>Keep in touch!</a:t>
            </a:r>
          </a:p>
          <a:p>
            <a:pPr>
              <a:spcBef>
                <a:spcPts val="600"/>
              </a:spcBef>
              <a:spcAft>
                <a:spcPts val="1200"/>
              </a:spcAft>
            </a:pPr>
            <a:endParaRPr lang="en-US" sz="3200" dirty="0">
              <a:solidFill>
                <a:schemeClr val="tx1">
                  <a:lumMod val="85000"/>
                  <a:lumOff val="15000"/>
                </a:schemeClr>
              </a:solidFill>
            </a:endParaRPr>
          </a:p>
          <a:p>
            <a:pPr>
              <a:spcBef>
                <a:spcPts val="600"/>
              </a:spcBef>
              <a:spcAft>
                <a:spcPts val="1200"/>
              </a:spcAft>
            </a:pPr>
            <a:r>
              <a:rPr lang="en-US" sz="3200" dirty="0">
                <a:solidFill>
                  <a:schemeClr val="tx1">
                    <a:lumMod val="85000"/>
                    <a:lumOff val="15000"/>
                  </a:schemeClr>
                </a:solidFill>
              </a:rPr>
              <a:t>LI: </a:t>
            </a:r>
            <a:r>
              <a:rPr lang="en-US" sz="3200" dirty="0">
                <a:solidFill>
                  <a:schemeClr val="tx1">
                    <a:lumMod val="85000"/>
                    <a:lumOff val="15000"/>
                  </a:schemeClr>
                </a:solidFill>
                <a:hlinkClick r:id="rId4"/>
              </a:rPr>
              <a:t>https://www.linkedin.com/in/jeremydmorris/</a:t>
            </a:r>
            <a:r>
              <a:rPr lang="en-US" sz="3200" dirty="0">
                <a:solidFill>
                  <a:schemeClr val="tx1">
                    <a:lumMod val="85000"/>
                    <a:lumOff val="15000"/>
                  </a:schemeClr>
                </a:solidFill>
              </a:rPr>
              <a:t> </a:t>
            </a:r>
          </a:p>
          <a:p>
            <a:pPr>
              <a:spcBef>
                <a:spcPts val="600"/>
              </a:spcBef>
              <a:spcAft>
                <a:spcPts val="1200"/>
              </a:spcAft>
            </a:pPr>
            <a:endParaRPr lang="en-US" sz="3200" dirty="0">
              <a:solidFill>
                <a:schemeClr val="tx1">
                  <a:lumMod val="85000"/>
                  <a:lumOff val="15000"/>
                </a:schemeClr>
              </a:solidFill>
            </a:endParaRPr>
          </a:p>
          <a:p>
            <a:pPr>
              <a:spcBef>
                <a:spcPts val="600"/>
              </a:spcBef>
              <a:spcAft>
                <a:spcPts val="1200"/>
              </a:spcAft>
            </a:pPr>
            <a:r>
              <a:rPr lang="en-US" sz="3200" dirty="0">
                <a:solidFill>
                  <a:schemeClr val="tx1">
                    <a:lumMod val="85000"/>
                    <a:lumOff val="15000"/>
                  </a:schemeClr>
                </a:solidFill>
              </a:rPr>
              <a:t>Twitter: @</a:t>
            </a:r>
            <a:r>
              <a:rPr lang="en-US" sz="3200" dirty="0" err="1">
                <a:solidFill>
                  <a:schemeClr val="tx1">
                    <a:lumMod val="85000"/>
                    <a:lumOff val="15000"/>
                  </a:schemeClr>
                </a:solidFill>
              </a:rPr>
              <a:t>seedatarun</a:t>
            </a:r>
            <a:r>
              <a:rPr lang="en-US" sz="3200" dirty="0">
                <a:solidFill>
                  <a:schemeClr val="tx1">
                    <a:lumMod val="85000"/>
                    <a:lumOff val="15000"/>
                  </a:schemeClr>
                </a:solidFill>
              </a:rPr>
              <a:t> </a:t>
            </a:r>
          </a:p>
        </p:txBody>
      </p:sp>
    </p:spTree>
    <p:extLst>
      <p:ext uri="{BB962C8B-B14F-4D97-AF65-F5344CB8AC3E}">
        <p14:creationId xmlns:p14="http://schemas.microsoft.com/office/powerpoint/2010/main" val="2667180930"/>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5" name="Picture 3" descr="DESB.psd"/>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925763" y="3900488"/>
            <a:ext cx="17557750" cy="3749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94631972"/>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207E58-99C7-904A-97CE-EA2BAF85FF86}"/>
              </a:ext>
            </a:extLst>
          </p:cNvPr>
          <p:cNvSpPr>
            <a:spLocks noGrp="1"/>
          </p:cNvSpPr>
          <p:nvPr>
            <p:ph type="title"/>
          </p:nvPr>
        </p:nvSpPr>
        <p:spPr/>
        <p:txBody>
          <a:bodyPr/>
          <a:lstStyle/>
          <a:p>
            <a:r>
              <a:rPr lang="en-US" dirty="0"/>
              <a:t>Ch1 | Failure not due to technology</a:t>
            </a:r>
          </a:p>
        </p:txBody>
      </p:sp>
      <p:sp>
        <p:nvSpPr>
          <p:cNvPr id="3" name="TextBox 2">
            <a:extLst>
              <a:ext uri="{FF2B5EF4-FFF2-40B4-BE49-F238E27FC236}">
                <a16:creationId xmlns:a16="http://schemas.microsoft.com/office/drawing/2014/main" id="{4DBAFAD2-818A-8F4B-AC3A-FAEC26F4AEF7}"/>
              </a:ext>
            </a:extLst>
          </p:cNvPr>
          <p:cNvSpPr txBox="1"/>
          <p:nvPr/>
        </p:nvSpPr>
        <p:spPr>
          <a:xfrm>
            <a:off x="2655888" y="2392362"/>
            <a:ext cx="18097499" cy="9325630"/>
          </a:xfrm>
          <a:prstGeom prst="rect">
            <a:avLst/>
          </a:prstGeom>
          <a:noFill/>
        </p:spPr>
        <p:txBody>
          <a:bodyPr wrap="square" rtlCol="0">
            <a:spAutoFit/>
          </a:bodyPr>
          <a:lstStyle/>
          <a:p>
            <a:r>
              <a:rPr lang="en-US" sz="4000" b="1" dirty="0"/>
              <a:t>It is particularly striking that 77% of respondents say that “business adoption” of big data and AI initiatives continues to represent a challenge for their organizations</a:t>
            </a:r>
            <a:r>
              <a:rPr lang="en-US" sz="4000" dirty="0"/>
              <a:t>. This issue, and the low percentage of companies that have achieved data-driven organizations and cultures, suggests the need for a new focus. </a:t>
            </a:r>
            <a:r>
              <a:rPr lang="en-US" sz="4000" b="1" dirty="0">
                <a:solidFill>
                  <a:srgbClr val="C00000"/>
                </a:solidFill>
              </a:rPr>
              <a:t>Respondents clearly say that technology isn’t the problem—people and (to a lesser extent) processes are. </a:t>
            </a:r>
          </a:p>
          <a:p>
            <a:endParaRPr lang="en-US" sz="4000" dirty="0"/>
          </a:p>
          <a:p>
            <a:r>
              <a:rPr lang="en-US" sz="4000" dirty="0"/>
              <a:t>Yet we would guess with high confidence that </a:t>
            </a:r>
            <a:r>
              <a:rPr lang="en-US" sz="4000" b="1" dirty="0"/>
              <a:t>the great majority of spending on big data and AI goes for technology and its development</a:t>
            </a:r>
            <a:r>
              <a:rPr lang="en-US" sz="4000" dirty="0"/>
              <a:t>. </a:t>
            </a:r>
            <a:r>
              <a:rPr lang="en-US" sz="4000" b="1" i="1" dirty="0">
                <a:solidFill>
                  <a:srgbClr val="C00000"/>
                </a:solidFill>
              </a:rPr>
              <a:t>We hear little about initiatives devoted to changing human attitudes and behaviors around data</a:t>
            </a:r>
            <a:r>
              <a:rPr lang="en-US" sz="4000" dirty="0"/>
              <a:t>. Unless the focus shifts to these types of activities, we are likely to see the same problem areas in the future that we’ve observed year after year in this survey. Let’s make the glass fuller.</a:t>
            </a:r>
          </a:p>
          <a:p>
            <a:endParaRPr lang="en-US" sz="4000" dirty="0"/>
          </a:p>
          <a:p>
            <a:r>
              <a:rPr lang="en-US" sz="4000" dirty="0"/>
              <a:t>-NVP Big Data and AI Executive Survey 2019</a:t>
            </a:r>
          </a:p>
        </p:txBody>
      </p:sp>
    </p:spTree>
    <p:extLst>
      <p:ext uri="{BB962C8B-B14F-4D97-AF65-F5344CB8AC3E}">
        <p14:creationId xmlns:p14="http://schemas.microsoft.com/office/powerpoint/2010/main" val="3752020211"/>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72BF44-880A-4A41-83AE-47E85985BB70}"/>
              </a:ext>
            </a:extLst>
          </p:cNvPr>
          <p:cNvSpPr>
            <a:spLocks noGrp="1"/>
          </p:cNvSpPr>
          <p:nvPr>
            <p:ph type="title"/>
          </p:nvPr>
        </p:nvSpPr>
        <p:spPr/>
        <p:txBody>
          <a:bodyPr/>
          <a:lstStyle/>
          <a:p>
            <a:r>
              <a:rPr lang="en-US" dirty="0"/>
              <a:t>Ch2 | Integrating BA and strategy</a:t>
            </a:r>
          </a:p>
        </p:txBody>
      </p:sp>
      <p:pic>
        <p:nvPicPr>
          <p:cNvPr id="3" name="Picture 2">
            <a:extLst>
              <a:ext uri="{FF2B5EF4-FFF2-40B4-BE49-F238E27FC236}">
                <a16:creationId xmlns:a16="http://schemas.microsoft.com/office/drawing/2014/main" id="{16A510FF-FA53-F94D-8626-F6EF1067DFDF}"/>
              </a:ext>
            </a:extLst>
          </p:cNvPr>
          <p:cNvPicPr>
            <a:picLocks noChangeAspect="1"/>
          </p:cNvPicPr>
          <p:nvPr/>
        </p:nvPicPr>
        <p:blipFill>
          <a:blip r:embed="rId2"/>
          <a:stretch>
            <a:fillRect/>
          </a:stretch>
        </p:blipFill>
        <p:spPr>
          <a:xfrm>
            <a:off x="1417637" y="4144962"/>
            <a:ext cx="11635280" cy="4977037"/>
          </a:xfrm>
          <a:prstGeom prst="rect">
            <a:avLst/>
          </a:prstGeom>
        </p:spPr>
      </p:pic>
      <p:sp>
        <p:nvSpPr>
          <p:cNvPr id="4" name="TextBox 3">
            <a:extLst>
              <a:ext uri="{FF2B5EF4-FFF2-40B4-BE49-F238E27FC236}">
                <a16:creationId xmlns:a16="http://schemas.microsoft.com/office/drawing/2014/main" id="{166B7140-C825-EA44-BECB-213436A5B0D8}"/>
              </a:ext>
            </a:extLst>
          </p:cNvPr>
          <p:cNvSpPr txBox="1"/>
          <p:nvPr/>
        </p:nvSpPr>
        <p:spPr>
          <a:xfrm>
            <a:off x="14445748" y="4144962"/>
            <a:ext cx="7790975" cy="4524315"/>
          </a:xfrm>
          <a:prstGeom prst="rect">
            <a:avLst/>
          </a:prstGeom>
          <a:noFill/>
        </p:spPr>
        <p:txBody>
          <a:bodyPr wrap="square" rtlCol="0">
            <a:spAutoFit/>
          </a:bodyPr>
          <a:lstStyle/>
          <a:p>
            <a:r>
              <a:rPr lang="en-US" sz="3200" dirty="0"/>
              <a:t>Four scenarios represent maturity, ability and willingness to work with information at different levels.</a:t>
            </a:r>
          </a:p>
          <a:p>
            <a:endParaRPr lang="en-US" sz="3200" dirty="0"/>
          </a:p>
          <a:p>
            <a:r>
              <a:rPr lang="en-US" sz="3200" dirty="0"/>
              <a:t>Differences not a matter of “good” to “bad”</a:t>
            </a:r>
          </a:p>
          <a:p>
            <a:endParaRPr lang="en-US" sz="3200" dirty="0"/>
          </a:p>
          <a:p>
            <a:r>
              <a:rPr lang="en-US" sz="3200" dirty="0"/>
              <a:t>Option exists to take steps toward next phase or move to a strategy that is less dependent on information.</a:t>
            </a:r>
          </a:p>
        </p:txBody>
      </p:sp>
    </p:spTree>
    <p:extLst>
      <p:ext uri="{BB962C8B-B14F-4D97-AF65-F5344CB8AC3E}">
        <p14:creationId xmlns:p14="http://schemas.microsoft.com/office/powerpoint/2010/main" val="176211457"/>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328DD59A-D105-0C4B-8C0C-7A386BF4E769}"/>
              </a:ext>
            </a:extLst>
          </p:cNvPr>
          <p:cNvGraphicFramePr>
            <a:graphicFrameLocks noGrp="1"/>
          </p:cNvGraphicFramePr>
          <p:nvPr>
            <p:extLst/>
          </p:nvPr>
        </p:nvGraphicFramePr>
        <p:xfrm>
          <a:off x="427037" y="944562"/>
          <a:ext cx="22631400" cy="9890760"/>
        </p:xfrm>
        <a:graphic>
          <a:graphicData uri="http://schemas.openxmlformats.org/drawingml/2006/table">
            <a:tbl>
              <a:tblPr firstRow="1" bandRow="1">
                <a:tableStyleId>{85BE263C-DBD7-4A20-BB59-AAB30ACAA65A}</a:tableStyleId>
              </a:tblPr>
              <a:tblGrid>
                <a:gridCol w="4526280">
                  <a:extLst>
                    <a:ext uri="{9D8B030D-6E8A-4147-A177-3AD203B41FA5}">
                      <a16:colId xmlns:a16="http://schemas.microsoft.com/office/drawing/2014/main" val="1767110901"/>
                    </a:ext>
                  </a:extLst>
                </a:gridCol>
                <a:gridCol w="4526280">
                  <a:extLst>
                    <a:ext uri="{9D8B030D-6E8A-4147-A177-3AD203B41FA5}">
                      <a16:colId xmlns:a16="http://schemas.microsoft.com/office/drawing/2014/main" val="2023841777"/>
                    </a:ext>
                  </a:extLst>
                </a:gridCol>
                <a:gridCol w="4526280">
                  <a:extLst>
                    <a:ext uri="{9D8B030D-6E8A-4147-A177-3AD203B41FA5}">
                      <a16:colId xmlns:a16="http://schemas.microsoft.com/office/drawing/2014/main" val="2955342211"/>
                    </a:ext>
                  </a:extLst>
                </a:gridCol>
                <a:gridCol w="4526280">
                  <a:extLst>
                    <a:ext uri="{9D8B030D-6E8A-4147-A177-3AD203B41FA5}">
                      <a16:colId xmlns:a16="http://schemas.microsoft.com/office/drawing/2014/main" val="3032405780"/>
                    </a:ext>
                  </a:extLst>
                </a:gridCol>
                <a:gridCol w="4526280">
                  <a:extLst>
                    <a:ext uri="{9D8B030D-6E8A-4147-A177-3AD203B41FA5}">
                      <a16:colId xmlns:a16="http://schemas.microsoft.com/office/drawing/2014/main" val="3757850691"/>
                    </a:ext>
                  </a:extLst>
                </a:gridCol>
              </a:tblGrid>
              <a:tr h="838200">
                <a:tc>
                  <a:txBody>
                    <a:bodyPr/>
                    <a:lstStyle/>
                    <a:p>
                      <a:endParaRPr lang="en-US" sz="3800" b="0" i="0" dirty="0">
                        <a:latin typeface="Helvetica Light" panose="020B0403020202020204" pitchFamily="34" charset="0"/>
                        <a:ea typeface="Open Sans" panose="020B0606030504020204" pitchFamily="34" charset="0"/>
                        <a:cs typeface="Baghdad" pitchFamily="2" charset="-78"/>
                      </a:endParaRPr>
                    </a:p>
                  </a:txBody>
                  <a:tcPr anchor="ctr"/>
                </a:tc>
                <a:tc>
                  <a:txBody>
                    <a:bodyPr/>
                    <a:lstStyle/>
                    <a:p>
                      <a:r>
                        <a:rPr lang="en-US" sz="3800" dirty="0"/>
                        <a:t>1. Separate</a:t>
                      </a:r>
                      <a:endParaRPr lang="en-US" sz="3800" b="0" i="0" dirty="0">
                        <a:latin typeface="Helvetica Light" panose="020B0403020202020204" pitchFamily="34" charset="0"/>
                        <a:ea typeface="Open Sans" panose="020B0606030504020204" pitchFamily="34" charset="0"/>
                        <a:cs typeface="Baghdad" pitchFamily="2" charset="-78"/>
                      </a:endParaRPr>
                    </a:p>
                  </a:txBody>
                  <a:tcPr anchor="b"/>
                </a:tc>
                <a:tc>
                  <a:txBody>
                    <a:bodyPr/>
                    <a:lstStyle/>
                    <a:p>
                      <a:r>
                        <a:rPr lang="en-US" sz="3800" dirty="0"/>
                        <a:t>2. Coordinated</a:t>
                      </a:r>
                      <a:endParaRPr lang="en-US" sz="3800" b="0" i="0" dirty="0">
                        <a:latin typeface="Helvetica Light" panose="020B0403020202020204" pitchFamily="34" charset="0"/>
                        <a:ea typeface="Open Sans" panose="020B0606030504020204" pitchFamily="34" charset="0"/>
                        <a:cs typeface="Baghdad" pitchFamily="2" charset="-78"/>
                      </a:endParaRPr>
                    </a:p>
                  </a:txBody>
                  <a:tcPr anchor="b"/>
                </a:tc>
                <a:tc>
                  <a:txBody>
                    <a:bodyPr/>
                    <a:lstStyle/>
                    <a:p>
                      <a:r>
                        <a:rPr lang="en-US" sz="3800" dirty="0"/>
                        <a:t>3. Dialogue</a:t>
                      </a:r>
                      <a:endParaRPr lang="en-US" sz="3800" b="0" i="0" dirty="0">
                        <a:latin typeface="Helvetica Light" panose="020B0403020202020204" pitchFamily="34" charset="0"/>
                        <a:ea typeface="Open Sans" panose="020B0606030504020204" pitchFamily="34" charset="0"/>
                        <a:cs typeface="Baghdad" pitchFamily="2" charset="-78"/>
                      </a:endParaRPr>
                    </a:p>
                  </a:txBody>
                  <a:tcPr anchor="b"/>
                </a:tc>
                <a:tc>
                  <a:txBody>
                    <a:bodyPr/>
                    <a:lstStyle/>
                    <a:p>
                      <a:r>
                        <a:rPr lang="en-US" sz="3800" dirty="0"/>
                        <a:t>4. Holistic</a:t>
                      </a:r>
                      <a:endParaRPr lang="en-US" sz="3800" b="0" i="0" dirty="0">
                        <a:latin typeface="Helvetica Light" panose="020B0403020202020204" pitchFamily="34" charset="0"/>
                        <a:ea typeface="Open Sans" panose="020B0606030504020204" pitchFamily="34" charset="0"/>
                        <a:cs typeface="Baghdad" pitchFamily="2" charset="-78"/>
                      </a:endParaRPr>
                    </a:p>
                  </a:txBody>
                  <a:tcPr anchor="b"/>
                </a:tc>
                <a:extLst>
                  <a:ext uri="{0D108BD9-81ED-4DB2-BD59-A6C34878D82A}">
                    <a16:rowId xmlns:a16="http://schemas.microsoft.com/office/drawing/2014/main" val="3733869343"/>
                  </a:ext>
                </a:extLst>
              </a:tr>
              <a:tr h="1278467">
                <a:tc>
                  <a:txBody>
                    <a:bodyPr/>
                    <a:lstStyle/>
                    <a:p>
                      <a:r>
                        <a:rPr lang="en-US" sz="3800" dirty="0"/>
                        <a:t>Link to strategy</a:t>
                      </a:r>
                      <a:endParaRPr lang="en-US" sz="3800" b="0" i="0" dirty="0">
                        <a:latin typeface="Helvetica Light" panose="020B0403020202020204" pitchFamily="34" charset="0"/>
                        <a:ea typeface="Open Sans" panose="020B0606030504020204" pitchFamily="34" charset="0"/>
                        <a:cs typeface="Baghdad" pitchFamily="2" charset="-78"/>
                      </a:endParaRPr>
                    </a:p>
                  </a:txBody>
                  <a:tcPr/>
                </a:tc>
                <a:tc>
                  <a:txBody>
                    <a:bodyPr/>
                    <a:lstStyle/>
                    <a:p>
                      <a:r>
                        <a:rPr lang="en-US" sz="3800" dirty="0"/>
                        <a:t>BA used only on an ad hoc basis</a:t>
                      </a:r>
                      <a:endParaRPr lang="en-US" sz="3800" b="0" i="0" dirty="0">
                        <a:latin typeface="Helvetica Light" panose="020B0403020202020204" pitchFamily="34" charset="0"/>
                        <a:ea typeface="Open Sans" panose="020B0606030504020204" pitchFamily="34" charset="0"/>
                        <a:cs typeface="Baghdad" pitchFamily="2" charset="-78"/>
                      </a:endParaRPr>
                    </a:p>
                  </a:txBody>
                  <a:tcPr/>
                </a:tc>
                <a:tc>
                  <a:txBody>
                    <a:bodyPr/>
                    <a:lstStyle/>
                    <a:p>
                      <a:r>
                        <a:rPr lang="en-US" sz="3800" dirty="0"/>
                        <a:t>BA Supports monitoring performance</a:t>
                      </a:r>
                      <a:endParaRPr lang="en-US" sz="3800" b="0" i="0" dirty="0">
                        <a:latin typeface="Helvetica Light" panose="020B0403020202020204" pitchFamily="34" charset="0"/>
                        <a:ea typeface="Open Sans" panose="020B0606030504020204" pitchFamily="34" charset="0"/>
                        <a:cs typeface="Baghdad" pitchFamily="2" charset="-78"/>
                      </a:endParaRPr>
                    </a:p>
                  </a:txBody>
                  <a:tcPr/>
                </a:tc>
                <a:tc>
                  <a:txBody>
                    <a:bodyPr/>
                    <a:lstStyle/>
                    <a:p>
                      <a:r>
                        <a:rPr lang="en-US" sz="3800" dirty="0"/>
                        <a:t>Feedback between strategy and BA</a:t>
                      </a:r>
                      <a:endParaRPr lang="en-US" sz="3800" b="0" i="0" dirty="0">
                        <a:latin typeface="Helvetica Light" panose="020B0403020202020204" pitchFamily="34" charset="0"/>
                        <a:ea typeface="Open Sans" panose="020B0606030504020204" pitchFamily="34" charset="0"/>
                        <a:cs typeface="Baghdad" pitchFamily="2" charset="-78"/>
                      </a:endParaRPr>
                    </a:p>
                  </a:txBody>
                  <a:tcPr/>
                </a:tc>
                <a:tc>
                  <a:txBody>
                    <a:bodyPr/>
                    <a:lstStyle/>
                    <a:p>
                      <a:r>
                        <a:rPr lang="en-US" sz="3800" dirty="0"/>
                        <a:t>BA used as strategic resource</a:t>
                      </a:r>
                      <a:endParaRPr lang="en-US" sz="3800" b="0" i="0" dirty="0">
                        <a:latin typeface="Helvetica Light" panose="020B0403020202020204" pitchFamily="34" charset="0"/>
                        <a:ea typeface="Open Sans" panose="020B0606030504020204" pitchFamily="34" charset="0"/>
                        <a:cs typeface="Baghdad" pitchFamily="2" charset="-78"/>
                      </a:endParaRPr>
                    </a:p>
                  </a:txBody>
                  <a:tcPr/>
                </a:tc>
                <a:extLst>
                  <a:ext uri="{0D108BD9-81ED-4DB2-BD59-A6C34878D82A}">
                    <a16:rowId xmlns:a16="http://schemas.microsoft.com/office/drawing/2014/main" val="1523963402"/>
                  </a:ext>
                </a:extLst>
              </a:tr>
              <a:tr h="1278467">
                <a:tc>
                  <a:txBody>
                    <a:bodyPr/>
                    <a:lstStyle/>
                    <a:p>
                      <a:r>
                        <a:rPr lang="en-US" sz="3800" dirty="0"/>
                        <a:t>Quality</a:t>
                      </a:r>
                      <a:endParaRPr lang="en-US" sz="3800" b="0" i="0" dirty="0">
                        <a:latin typeface="Helvetica Light" panose="020B0403020202020204" pitchFamily="34" charset="0"/>
                        <a:ea typeface="Open Sans" panose="020B0606030504020204" pitchFamily="34" charset="0"/>
                        <a:cs typeface="Baghdad" pitchFamily="2" charset="-78"/>
                      </a:endParaRPr>
                    </a:p>
                  </a:txBody>
                  <a:tcPr/>
                </a:tc>
                <a:tc>
                  <a:txBody>
                    <a:bodyPr/>
                    <a:lstStyle/>
                    <a:p>
                      <a:r>
                        <a:rPr lang="en-US" sz="3800" dirty="0"/>
                        <a:t>Measured as a function of how quickly requests are answered</a:t>
                      </a:r>
                      <a:endParaRPr lang="en-US" sz="3800" b="0" i="0" dirty="0">
                        <a:latin typeface="Helvetica Light" panose="020B0403020202020204" pitchFamily="34" charset="0"/>
                        <a:ea typeface="Open Sans" panose="020B0606030504020204" pitchFamily="34" charset="0"/>
                        <a:cs typeface="Baghdad" pitchFamily="2" charset="-78"/>
                      </a:endParaRPr>
                    </a:p>
                  </a:txBody>
                  <a:tcPr/>
                </a:tc>
                <a:tc>
                  <a:txBody>
                    <a:bodyPr/>
                    <a:lstStyle/>
                    <a:p>
                      <a:r>
                        <a:rPr lang="en-US" sz="3800" dirty="0"/>
                        <a:t>Accuracy of target measurement </a:t>
                      </a:r>
                      <a:endParaRPr lang="en-US" sz="3800" b="0" i="0" dirty="0">
                        <a:latin typeface="Helvetica Light" panose="020B0403020202020204" pitchFamily="34" charset="0"/>
                        <a:ea typeface="Open Sans" panose="020B0606030504020204" pitchFamily="34" charset="0"/>
                        <a:cs typeface="Baghdad" pitchFamily="2" charset="-78"/>
                      </a:endParaRPr>
                    </a:p>
                  </a:txBody>
                  <a:tcPr/>
                </a:tc>
                <a:tc>
                  <a:txBody>
                    <a:bodyPr/>
                    <a:lstStyle/>
                    <a:p>
                      <a:r>
                        <a:rPr lang="en-US" sz="3800" dirty="0"/>
                        <a:t>Based on ability to deliver relevant information to strategy function</a:t>
                      </a:r>
                      <a:endParaRPr lang="en-US" sz="3800" b="0" i="0" dirty="0">
                        <a:latin typeface="Helvetica Light" panose="020B0403020202020204" pitchFamily="34" charset="0"/>
                        <a:ea typeface="Open Sans" panose="020B0606030504020204" pitchFamily="34" charset="0"/>
                        <a:cs typeface="Baghdad" pitchFamily="2" charset="-78"/>
                      </a:endParaRPr>
                    </a:p>
                  </a:txBody>
                  <a:tcPr/>
                </a:tc>
                <a:tc>
                  <a:txBody>
                    <a:bodyPr/>
                    <a:lstStyle/>
                    <a:p>
                      <a:r>
                        <a:rPr lang="en-US" sz="3800" dirty="0"/>
                        <a:t>Ability to provide the business a competitive advantage</a:t>
                      </a:r>
                      <a:endParaRPr lang="en-US" sz="3800" b="0" i="0" dirty="0">
                        <a:latin typeface="Helvetica Light" panose="020B0403020202020204" pitchFamily="34" charset="0"/>
                        <a:ea typeface="Open Sans" panose="020B0606030504020204" pitchFamily="34" charset="0"/>
                        <a:cs typeface="Baghdad" pitchFamily="2" charset="-78"/>
                      </a:endParaRPr>
                    </a:p>
                  </a:txBody>
                  <a:tcPr/>
                </a:tc>
                <a:extLst>
                  <a:ext uri="{0D108BD9-81ED-4DB2-BD59-A6C34878D82A}">
                    <a16:rowId xmlns:a16="http://schemas.microsoft.com/office/drawing/2014/main" val="3987230976"/>
                  </a:ext>
                </a:extLst>
              </a:tr>
              <a:tr h="1278467">
                <a:tc>
                  <a:txBody>
                    <a:bodyPr/>
                    <a:lstStyle/>
                    <a:p>
                      <a:r>
                        <a:rPr lang="en-US" sz="3800" dirty="0"/>
                        <a:t>Coordination between functions</a:t>
                      </a:r>
                      <a:endParaRPr lang="en-US" sz="3800" b="0" i="0" dirty="0">
                        <a:latin typeface="Helvetica Light" panose="020B0403020202020204" pitchFamily="34" charset="0"/>
                        <a:ea typeface="Open Sans" panose="020B0606030504020204" pitchFamily="34" charset="0"/>
                        <a:cs typeface="Baghdad" pitchFamily="2" charset="-78"/>
                      </a:endParaRPr>
                    </a:p>
                  </a:txBody>
                  <a:tcPr/>
                </a:tc>
                <a:tc>
                  <a:txBody>
                    <a:bodyPr/>
                    <a:lstStyle/>
                    <a:p>
                      <a:r>
                        <a:rPr lang="en-US" sz="3800" dirty="0"/>
                        <a:t>None</a:t>
                      </a:r>
                      <a:endParaRPr lang="en-US" sz="3800" b="0" i="0" dirty="0">
                        <a:latin typeface="Helvetica Light" panose="020B0403020202020204" pitchFamily="34" charset="0"/>
                        <a:ea typeface="Open Sans" panose="020B0606030504020204" pitchFamily="34" charset="0"/>
                        <a:cs typeface="Baghdad" pitchFamily="2" charset="-78"/>
                      </a:endParaRPr>
                    </a:p>
                  </a:txBody>
                  <a:tcPr/>
                </a:tc>
                <a:tc>
                  <a:txBody>
                    <a:bodyPr/>
                    <a:lstStyle/>
                    <a:p>
                      <a:r>
                        <a:rPr lang="en-US" sz="3800" dirty="0"/>
                        <a:t>Likely very little</a:t>
                      </a:r>
                      <a:endParaRPr lang="en-US" sz="3800" b="0" i="0" dirty="0">
                        <a:latin typeface="Helvetica Light" panose="020B0403020202020204" pitchFamily="34" charset="0"/>
                        <a:ea typeface="Open Sans" panose="020B0606030504020204" pitchFamily="34" charset="0"/>
                        <a:cs typeface="Baghdad" pitchFamily="2" charset="-78"/>
                      </a:endParaRPr>
                    </a:p>
                  </a:txBody>
                  <a:tcPr/>
                </a:tc>
                <a:tc>
                  <a:txBody>
                    <a:bodyPr/>
                    <a:lstStyle/>
                    <a:p>
                      <a:pPr marL="0" indent="0">
                        <a:buFont typeface="+mj-lt"/>
                        <a:buNone/>
                      </a:pPr>
                      <a:r>
                        <a:rPr lang="en-US" sz="3800" dirty="0"/>
                        <a:t>Clear responsibility for individual metrics, regular meetings to coordinate activities</a:t>
                      </a:r>
                      <a:endParaRPr lang="en-US" sz="3800" b="0" i="0" dirty="0">
                        <a:latin typeface="Helvetica Light" panose="020B0403020202020204" pitchFamily="34" charset="0"/>
                        <a:ea typeface="Open Sans" panose="020B0606030504020204" pitchFamily="34" charset="0"/>
                        <a:cs typeface="Baghdad" pitchFamily="2" charset="-78"/>
                      </a:endParaRPr>
                    </a:p>
                  </a:txBody>
                  <a:tcPr/>
                </a:tc>
                <a:tc>
                  <a:txBody>
                    <a:bodyPr/>
                    <a:lstStyle/>
                    <a:p>
                      <a:r>
                        <a:rPr lang="en-US" sz="3800" dirty="0"/>
                        <a:t>Information flow between departments and levels</a:t>
                      </a:r>
                      <a:endParaRPr lang="en-US" sz="3800" b="0" i="0" dirty="0">
                        <a:latin typeface="Helvetica Light" panose="020B0403020202020204" pitchFamily="34" charset="0"/>
                        <a:ea typeface="Open Sans" panose="020B0606030504020204" pitchFamily="34" charset="0"/>
                        <a:cs typeface="Baghdad" pitchFamily="2" charset="-78"/>
                      </a:endParaRPr>
                    </a:p>
                  </a:txBody>
                  <a:tcPr/>
                </a:tc>
                <a:extLst>
                  <a:ext uri="{0D108BD9-81ED-4DB2-BD59-A6C34878D82A}">
                    <a16:rowId xmlns:a16="http://schemas.microsoft.com/office/drawing/2014/main" val="3351628573"/>
                  </a:ext>
                </a:extLst>
              </a:tr>
              <a:tr h="1278467">
                <a:tc>
                  <a:txBody>
                    <a:bodyPr/>
                    <a:lstStyle/>
                    <a:p>
                      <a:r>
                        <a:rPr lang="en-US" sz="3800" dirty="0"/>
                        <a:t>Analytics work</a:t>
                      </a:r>
                      <a:endParaRPr lang="en-US" sz="3800" b="0" i="0" dirty="0">
                        <a:latin typeface="Helvetica Light" panose="020B0403020202020204" pitchFamily="34" charset="0"/>
                        <a:ea typeface="Open Sans" panose="020B0606030504020204" pitchFamily="34" charset="0"/>
                        <a:cs typeface="Baghdad" pitchFamily="2" charset="-78"/>
                      </a:endParaRPr>
                    </a:p>
                  </a:txBody>
                  <a:tcPr/>
                </a:tc>
                <a:tc>
                  <a:txBody>
                    <a:bodyPr/>
                    <a:lstStyle/>
                    <a:p>
                      <a:r>
                        <a:rPr lang="en-US" sz="3800" dirty="0"/>
                        <a:t>Filling ad hoc requests</a:t>
                      </a:r>
                      <a:endParaRPr lang="en-US" sz="3800" b="0" i="0" dirty="0">
                        <a:latin typeface="Helvetica Light" panose="020B0403020202020204" pitchFamily="34" charset="0"/>
                        <a:ea typeface="Open Sans" panose="020B0606030504020204" pitchFamily="34" charset="0"/>
                        <a:cs typeface="Baghdad" pitchFamily="2" charset="-78"/>
                      </a:endParaRPr>
                    </a:p>
                  </a:txBody>
                  <a:tcPr/>
                </a:tc>
                <a:tc>
                  <a:txBody>
                    <a:bodyPr/>
                    <a:lstStyle/>
                    <a:p>
                      <a:r>
                        <a:rPr lang="en-US" sz="3800" dirty="0"/>
                        <a:t>Creating dashboards</a:t>
                      </a:r>
                      <a:endParaRPr lang="en-US" sz="3800" b="0" i="0" dirty="0">
                        <a:latin typeface="Helvetica Light" panose="020B0403020202020204" pitchFamily="34" charset="0"/>
                        <a:ea typeface="Open Sans" panose="020B0606030504020204" pitchFamily="34" charset="0"/>
                        <a:cs typeface="Baghdad" pitchFamily="2" charset="-78"/>
                      </a:endParaRPr>
                    </a:p>
                  </a:txBody>
                  <a:tcPr/>
                </a:tc>
                <a:tc>
                  <a:txBody>
                    <a:bodyPr/>
                    <a:lstStyle/>
                    <a:p>
                      <a:pPr marL="0" indent="0">
                        <a:buFont typeface="+mj-lt"/>
                        <a:buNone/>
                      </a:pPr>
                      <a:r>
                        <a:rPr lang="en-US" sz="3800" dirty="0"/>
                        <a:t>Reporting reasons for deviation from targets</a:t>
                      </a:r>
                      <a:endParaRPr lang="en-US" sz="3800" b="0" i="0" dirty="0">
                        <a:latin typeface="Helvetica Light" panose="020B0403020202020204" pitchFamily="34" charset="0"/>
                        <a:ea typeface="Open Sans" panose="020B0606030504020204" pitchFamily="34" charset="0"/>
                        <a:cs typeface="Baghdad" pitchFamily="2" charset="-78"/>
                      </a:endParaRPr>
                    </a:p>
                  </a:txBody>
                  <a:tcPr/>
                </a:tc>
                <a:tc>
                  <a:txBody>
                    <a:bodyPr/>
                    <a:lstStyle/>
                    <a:p>
                      <a:r>
                        <a:rPr lang="en-US" sz="3800" dirty="0"/>
                        <a:t>Self-identified projects that provide competitive advantage</a:t>
                      </a:r>
                      <a:endParaRPr lang="en-US" sz="3800" b="0" i="0" dirty="0">
                        <a:latin typeface="Helvetica Light" panose="020B0403020202020204" pitchFamily="34" charset="0"/>
                        <a:ea typeface="Open Sans" panose="020B0606030504020204" pitchFamily="34" charset="0"/>
                        <a:cs typeface="Baghdad" pitchFamily="2" charset="-78"/>
                      </a:endParaRPr>
                    </a:p>
                  </a:txBody>
                  <a:tcPr/>
                </a:tc>
                <a:extLst>
                  <a:ext uri="{0D108BD9-81ED-4DB2-BD59-A6C34878D82A}">
                    <a16:rowId xmlns:a16="http://schemas.microsoft.com/office/drawing/2014/main" val="3462157315"/>
                  </a:ext>
                </a:extLst>
              </a:tr>
            </a:tbl>
          </a:graphicData>
        </a:graphic>
      </p:graphicFrame>
    </p:spTree>
    <p:extLst>
      <p:ext uri="{BB962C8B-B14F-4D97-AF65-F5344CB8AC3E}">
        <p14:creationId xmlns:p14="http://schemas.microsoft.com/office/powerpoint/2010/main" val="1817138739"/>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13E879-6A13-B64C-A12E-3D6C702FB4D3}"/>
              </a:ext>
            </a:extLst>
          </p:cNvPr>
          <p:cNvSpPr>
            <a:spLocks noGrp="1"/>
          </p:cNvSpPr>
          <p:nvPr>
            <p:ph type="title"/>
          </p:nvPr>
        </p:nvSpPr>
        <p:spPr/>
        <p:txBody>
          <a:bodyPr/>
          <a:lstStyle/>
          <a:p>
            <a:r>
              <a:rPr lang="en-US" dirty="0"/>
              <a:t>Ch2 | Business analytics model</a:t>
            </a:r>
          </a:p>
        </p:txBody>
      </p:sp>
      <p:pic>
        <p:nvPicPr>
          <p:cNvPr id="3" name="Picture 2">
            <a:extLst>
              <a:ext uri="{FF2B5EF4-FFF2-40B4-BE49-F238E27FC236}">
                <a16:creationId xmlns:a16="http://schemas.microsoft.com/office/drawing/2014/main" id="{AFE7E203-7BB8-AE44-A82E-17CFD1214202}"/>
              </a:ext>
            </a:extLst>
          </p:cNvPr>
          <p:cNvPicPr>
            <a:picLocks noChangeAspect="1"/>
          </p:cNvPicPr>
          <p:nvPr/>
        </p:nvPicPr>
        <p:blipFill>
          <a:blip r:embed="rId2"/>
          <a:stretch>
            <a:fillRect/>
          </a:stretch>
        </p:blipFill>
        <p:spPr>
          <a:xfrm>
            <a:off x="6865938" y="2697162"/>
            <a:ext cx="9677400" cy="7714955"/>
          </a:xfrm>
          <a:prstGeom prst="rect">
            <a:avLst/>
          </a:prstGeom>
        </p:spPr>
      </p:pic>
    </p:spTree>
    <p:extLst>
      <p:ext uri="{BB962C8B-B14F-4D97-AF65-F5344CB8AC3E}">
        <p14:creationId xmlns:p14="http://schemas.microsoft.com/office/powerpoint/2010/main" val="510382762"/>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E89D84-BD7E-BF45-A5FB-3DD4138E839E}"/>
              </a:ext>
            </a:extLst>
          </p:cNvPr>
          <p:cNvSpPr>
            <a:spLocks noGrp="1"/>
          </p:cNvSpPr>
          <p:nvPr>
            <p:ph type="title"/>
          </p:nvPr>
        </p:nvSpPr>
        <p:spPr/>
        <p:txBody>
          <a:bodyPr/>
          <a:lstStyle/>
          <a:p>
            <a:r>
              <a:rPr lang="en-US" dirty="0"/>
              <a:t>Ch2 | Lead vs lag – planning first trip</a:t>
            </a:r>
          </a:p>
        </p:txBody>
      </p:sp>
      <p:pic>
        <p:nvPicPr>
          <p:cNvPr id="5" name="Picture 4">
            <a:extLst>
              <a:ext uri="{FF2B5EF4-FFF2-40B4-BE49-F238E27FC236}">
                <a16:creationId xmlns:a16="http://schemas.microsoft.com/office/drawing/2014/main" id="{B11582B8-5B2C-334B-A5FF-79BC669784A7}"/>
              </a:ext>
            </a:extLst>
          </p:cNvPr>
          <p:cNvPicPr>
            <a:picLocks noChangeAspect="1"/>
          </p:cNvPicPr>
          <p:nvPr/>
        </p:nvPicPr>
        <p:blipFill>
          <a:blip r:embed="rId2"/>
          <a:stretch>
            <a:fillRect/>
          </a:stretch>
        </p:blipFill>
        <p:spPr>
          <a:xfrm>
            <a:off x="1170464" y="2620962"/>
            <a:ext cx="6908800" cy="8305800"/>
          </a:xfrm>
          <a:prstGeom prst="rect">
            <a:avLst/>
          </a:prstGeom>
        </p:spPr>
      </p:pic>
      <p:pic>
        <p:nvPicPr>
          <p:cNvPr id="6" name="Picture 5">
            <a:extLst>
              <a:ext uri="{FF2B5EF4-FFF2-40B4-BE49-F238E27FC236}">
                <a16:creationId xmlns:a16="http://schemas.microsoft.com/office/drawing/2014/main" id="{75FD5790-663C-1E40-B422-8047C958B62E}"/>
              </a:ext>
            </a:extLst>
          </p:cNvPr>
          <p:cNvPicPr>
            <a:picLocks noChangeAspect="1"/>
          </p:cNvPicPr>
          <p:nvPr/>
        </p:nvPicPr>
        <p:blipFill>
          <a:blip r:embed="rId3"/>
          <a:stretch>
            <a:fillRect/>
          </a:stretch>
        </p:blipFill>
        <p:spPr>
          <a:xfrm>
            <a:off x="17267237" y="3529012"/>
            <a:ext cx="5422900" cy="6489700"/>
          </a:xfrm>
          <a:prstGeom prst="rect">
            <a:avLst/>
          </a:prstGeom>
        </p:spPr>
      </p:pic>
      <p:sp>
        <p:nvSpPr>
          <p:cNvPr id="7" name="TextBox 6">
            <a:extLst>
              <a:ext uri="{FF2B5EF4-FFF2-40B4-BE49-F238E27FC236}">
                <a16:creationId xmlns:a16="http://schemas.microsoft.com/office/drawing/2014/main" id="{1A5D9353-B255-7347-80F3-FCA811FB86BE}"/>
              </a:ext>
            </a:extLst>
          </p:cNvPr>
          <p:cNvSpPr txBox="1"/>
          <p:nvPr/>
        </p:nvSpPr>
        <p:spPr>
          <a:xfrm>
            <a:off x="9168050" y="5188812"/>
            <a:ext cx="7010400" cy="3170099"/>
          </a:xfrm>
          <a:prstGeom prst="rect">
            <a:avLst/>
          </a:prstGeom>
          <a:noFill/>
        </p:spPr>
        <p:txBody>
          <a:bodyPr wrap="square" rtlCol="0">
            <a:spAutoFit/>
          </a:bodyPr>
          <a:lstStyle/>
          <a:p>
            <a:r>
              <a:rPr lang="en-US" sz="4000" dirty="0"/>
              <a:t>The first time we do the trip, we need lead information to determine a route and decide when to leave. There’s no other way to get this data.</a:t>
            </a:r>
          </a:p>
        </p:txBody>
      </p:sp>
    </p:spTree>
    <p:extLst>
      <p:ext uri="{BB962C8B-B14F-4D97-AF65-F5344CB8AC3E}">
        <p14:creationId xmlns:p14="http://schemas.microsoft.com/office/powerpoint/2010/main" val="3376850829"/>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0AD792-4F38-124D-9BC1-232687D72CEC}"/>
              </a:ext>
            </a:extLst>
          </p:cNvPr>
          <p:cNvSpPr>
            <a:spLocks noGrp="1"/>
          </p:cNvSpPr>
          <p:nvPr>
            <p:ph type="title"/>
          </p:nvPr>
        </p:nvSpPr>
        <p:spPr/>
        <p:txBody>
          <a:bodyPr/>
          <a:lstStyle/>
          <a:p>
            <a:r>
              <a:rPr lang="en-US" dirty="0"/>
              <a:t>Ch3 | Lag data collected during trips</a:t>
            </a:r>
          </a:p>
        </p:txBody>
      </p:sp>
      <p:sp>
        <p:nvSpPr>
          <p:cNvPr id="3" name="Rounded Rectangle 2">
            <a:extLst>
              <a:ext uri="{FF2B5EF4-FFF2-40B4-BE49-F238E27FC236}">
                <a16:creationId xmlns:a16="http://schemas.microsoft.com/office/drawing/2014/main" id="{B551CB89-A47E-EB44-9586-DA3E9512FCE2}"/>
              </a:ext>
            </a:extLst>
          </p:cNvPr>
          <p:cNvSpPr/>
          <p:nvPr/>
        </p:nvSpPr>
        <p:spPr>
          <a:xfrm>
            <a:off x="1165701" y="2392362"/>
            <a:ext cx="8763000" cy="9144000"/>
          </a:xfrm>
          <a:prstGeom prst="roundRect">
            <a:avLst>
              <a:gd name="adj" fmla="val 3825"/>
            </a:avLst>
          </a:prstGeom>
          <a:solidFill>
            <a:srgbClr val="70D6FF"/>
          </a:solidFill>
          <a:ln>
            <a:solidFill>
              <a:schemeClr val="tx1">
                <a:lumMod val="85000"/>
                <a:lumOff val="15000"/>
              </a:schemeClr>
            </a:solidFill>
          </a:ln>
          <a:effectLst/>
        </p:spPr>
        <p:style>
          <a:lnRef idx="1">
            <a:schemeClr val="accent1"/>
          </a:lnRef>
          <a:fillRef idx="3">
            <a:schemeClr val="accent1"/>
          </a:fillRef>
          <a:effectRef idx="2">
            <a:schemeClr val="accent1"/>
          </a:effectRef>
          <a:fontRef idx="minor">
            <a:schemeClr val="lt1"/>
          </a:fontRef>
        </p:style>
        <p:txBody>
          <a:bodyPr rtlCol="0" anchor="t"/>
          <a:lstStyle/>
          <a:p>
            <a:pPr>
              <a:spcAft>
                <a:spcPts val="600"/>
              </a:spcAft>
            </a:pPr>
            <a:r>
              <a:rPr lang="en-US" sz="4800" dirty="0">
                <a:solidFill>
                  <a:schemeClr val="tx1">
                    <a:lumMod val="85000"/>
                    <a:lumOff val="15000"/>
                  </a:schemeClr>
                </a:solidFill>
              </a:rPr>
              <a:t>Lag Data</a:t>
            </a:r>
          </a:p>
          <a:p>
            <a:pPr marL="571500" indent="-571500">
              <a:spcAft>
                <a:spcPts val="600"/>
              </a:spcAft>
              <a:buFont typeface="Arial" panose="020B0604020202020204" pitchFamily="34" charset="0"/>
              <a:buChar char="•"/>
            </a:pPr>
            <a:r>
              <a:rPr lang="en-US" sz="4400" dirty="0">
                <a:solidFill>
                  <a:schemeClr val="tx1">
                    <a:lumMod val="85000"/>
                    <a:lumOff val="15000"/>
                  </a:schemeClr>
                </a:solidFill>
              </a:rPr>
              <a:t>Trip 1 – minute-by-minute log</a:t>
            </a:r>
          </a:p>
          <a:p>
            <a:pPr marL="571500" indent="-571500">
              <a:spcAft>
                <a:spcPts val="600"/>
              </a:spcAft>
              <a:buFont typeface="Arial" panose="020B0604020202020204" pitchFamily="34" charset="0"/>
              <a:buChar char="•"/>
            </a:pPr>
            <a:r>
              <a:rPr lang="en-US" sz="4400" dirty="0">
                <a:solidFill>
                  <a:schemeClr val="tx1">
                    <a:lumMod val="85000"/>
                    <a:lumOff val="15000"/>
                  </a:schemeClr>
                </a:solidFill>
              </a:rPr>
              <a:t>Trip 2 – minute-by-minute log</a:t>
            </a:r>
          </a:p>
          <a:p>
            <a:pPr marL="571500" indent="-571500">
              <a:spcAft>
                <a:spcPts val="600"/>
              </a:spcAft>
              <a:buFont typeface="Arial" panose="020B0604020202020204" pitchFamily="34" charset="0"/>
              <a:buChar char="•"/>
            </a:pPr>
            <a:r>
              <a:rPr lang="en-US" sz="4400" dirty="0">
                <a:solidFill>
                  <a:schemeClr val="tx1">
                    <a:lumMod val="85000"/>
                    <a:lumOff val="15000"/>
                  </a:schemeClr>
                </a:solidFill>
              </a:rPr>
              <a:t>Trip 3 – minute-by-minute log</a:t>
            </a:r>
          </a:p>
          <a:p>
            <a:pPr marL="571500" indent="-571500">
              <a:spcAft>
                <a:spcPts val="600"/>
              </a:spcAft>
              <a:buFont typeface="Arial" panose="020B0604020202020204" pitchFamily="34" charset="0"/>
              <a:buChar char="•"/>
            </a:pPr>
            <a:r>
              <a:rPr lang="en-US" sz="4400" dirty="0">
                <a:solidFill>
                  <a:schemeClr val="tx1">
                    <a:lumMod val="85000"/>
                    <a:lumOff val="15000"/>
                  </a:schemeClr>
                </a:solidFill>
              </a:rPr>
              <a:t>Trip 4</a:t>
            </a:r>
            <a:r>
              <a:rPr lang="en-US" sz="4000" dirty="0">
                <a:solidFill>
                  <a:schemeClr val="tx1">
                    <a:lumMod val="85000"/>
                    <a:lumOff val="15000"/>
                  </a:schemeClr>
                </a:solidFill>
              </a:rPr>
              <a:t> – minute-by-minute log</a:t>
            </a:r>
          </a:p>
          <a:p>
            <a:pPr marL="571500" indent="-571500">
              <a:spcAft>
                <a:spcPts val="600"/>
              </a:spcAft>
              <a:buFont typeface="Arial" panose="020B0604020202020204" pitchFamily="34" charset="0"/>
              <a:buChar char="•"/>
            </a:pPr>
            <a:endParaRPr lang="en-US" sz="4000" dirty="0">
              <a:solidFill>
                <a:schemeClr val="tx1">
                  <a:lumMod val="85000"/>
                  <a:lumOff val="15000"/>
                </a:schemeClr>
              </a:solidFill>
            </a:endParaRPr>
          </a:p>
          <a:p>
            <a:pPr>
              <a:spcAft>
                <a:spcPts val="600"/>
              </a:spcAft>
            </a:pPr>
            <a:endParaRPr lang="en-US" sz="4000" dirty="0">
              <a:solidFill>
                <a:schemeClr val="tx1">
                  <a:lumMod val="85000"/>
                  <a:lumOff val="15000"/>
                </a:schemeClr>
              </a:solidFill>
            </a:endParaRPr>
          </a:p>
          <a:p>
            <a:pPr marL="571500" indent="-571500">
              <a:spcAft>
                <a:spcPts val="600"/>
              </a:spcAft>
              <a:buFont typeface="Arial" panose="020B0604020202020204" pitchFamily="34" charset="0"/>
              <a:buChar char="•"/>
            </a:pPr>
            <a:r>
              <a:rPr lang="en-US" sz="4000" dirty="0">
                <a:solidFill>
                  <a:schemeClr val="tx1">
                    <a:lumMod val="85000"/>
                    <a:lumOff val="15000"/>
                  </a:schemeClr>
                </a:solidFill>
              </a:rPr>
              <a:t>…</a:t>
            </a:r>
          </a:p>
          <a:p>
            <a:pPr marL="571500" indent="-571500">
              <a:spcAft>
                <a:spcPts val="600"/>
              </a:spcAft>
              <a:buFont typeface="Arial" panose="020B0604020202020204" pitchFamily="34" charset="0"/>
              <a:buChar char="•"/>
            </a:pPr>
            <a:endParaRPr lang="en-US" sz="4000" dirty="0">
              <a:solidFill>
                <a:schemeClr val="tx1">
                  <a:lumMod val="85000"/>
                  <a:lumOff val="15000"/>
                </a:schemeClr>
              </a:solidFill>
            </a:endParaRPr>
          </a:p>
          <a:p>
            <a:pPr marL="571500" indent="-571500">
              <a:spcAft>
                <a:spcPts val="600"/>
              </a:spcAft>
              <a:buFont typeface="Arial" panose="020B0604020202020204" pitchFamily="34" charset="0"/>
              <a:buChar char="•"/>
            </a:pPr>
            <a:endParaRPr lang="en-US" sz="4000" dirty="0">
              <a:solidFill>
                <a:schemeClr val="tx1">
                  <a:lumMod val="85000"/>
                  <a:lumOff val="15000"/>
                </a:schemeClr>
              </a:solidFill>
            </a:endParaRPr>
          </a:p>
          <a:p>
            <a:pPr marL="571500" indent="-571500">
              <a:spcAft>
                <a:spcPts val="600"/>
              </a:spcAft>
              <a:buFont typeface="Arial" panose="020B0604020202020204" pitchFamily="34" charset="0"/>
              <a:buChar char="•"/>
            </a:pPr>
            <a:endParaRPr lang="en-US" sz="4000" dirty="0">
              <a:solidFill>
                <a:schemeClr val="tx1">
                  <a:lumMod val="85000"/>
                  <a:lumOff val="15000"/>
                </a:schemeClr>
              </a:solidFill>
            </a:endParaRPr>
          </a:p>
          <a:p>
            <a:pPr marL="571500" indent="-571500">
              <a:spcAft>
                <a:spcPts val="600"/>
              </a:spcAft>
              <a:buFont typeface="Arial" panose="020B0604020202020204" pitchFamily="34" charset="0"/>
              <a:buChar char="•"/>
            </a:pPr>
            <a:r>
              <a:rPr lang="en-US" sz="4000" dirty="0">
                <a:solidFill>
                  <a:schemeClr val="tx1">
                    <a:lumMod val="85000"/>
                    <a:lumOff val="15000"/>
                  </a:schemeClr>
                </a:solidFill>
              </a:rPr>
              <a:t>Trip N – minute-by-minute log</a:t>
            </a:r>
          </a:p>
          <a:p>
            <a:pPr marL="571500" indent="-571500">
              <a:spcAft>
                <a:spcPts val="600"/>
              </a:spcAft>
              <a:buFont typeface="Arial" panose="020B0604020202020204" pitchFamily="34" charset="0"/>
              <a:buChar char="•"/>
            </a:pPr>
            <a:endParaRPr lang="en-US" sz="4000" dirty="0">
              <a:solidFill>
                <a:schemeClr val="tx1">
                  <a:lumMod val="85000"/>
                  <a:lumOff val="15000"/>
                </a:schemeClr>
              </a:solidFill>
            </a:endParaRPr>
          </a:p>
        </p:txBody>
      </p:sp>
    </p:spTree>
    <p:extLst>
      <p:ext uri="{BB962C8B-B14F-4D97-AF65-F5344CB8AC3E}">
        <p14:creationId xmlns:p14="http://schemas.microsoft.com/office/powerpoint/2010/main" val="4001760368"/>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0AD792-4F38-124D-9BC1-232687D72CEC}"/>
              </a:ext>
            </a:extLst>
          </p:cNvPr>
          <p:cNvSpPr>
            <a:spLocks noGrp="1"/>
          </p:cNvSpPr>
          <p:nvPr>
            <p:ph type="title"/>
          </p:nvPr>
        </p:nvSpPr>
        <p:spPr/>
        <p:txBody>
          <a:bodyPr/>
          <a:lstStyle/>
          <a:p>
            <a:r>
              <a:rPr lang="en-US" dirty="0"/>
              <a:t>Ch3 | Lag used to generate lead info</a:t>
            </a:r>
          </a:p>
        </p:txBody>
      </p:sp>
      <p:sp>
        <p:nvSpPr>
          <p:cNvPr id="3" name="Rounded Rectangle 2">
            <a:extLst>
              <a:ext uri="{FF2B5EF4-FFF2-40B4-BE49-F238E27FC236}">
                <a16:creationId xmlns:a16="http://schemas.microsoft.com/office/drawing/2014/main" id="{B551CB89-A47E-EB44-9586-DA3E9512FCE2}"/>
              </a:ext>
            </a:extLst>
          </p:cNvPr>
          <p:cNvSpPr/>
          <p:nvPr/>
        </p:nvSpPr>
        <p:spPr>
          <a:xfrm>
            <a:off x="1165701" y="2392362"/>
            <a:ext cx="8763000" cy="9144000"/>
          </a:xfrm>
          <a:prstGeom prst="roundRect">
            <a:avLst>
              <a:gd name="adj" fmla="val 3825"/>
            </a:avLst>
          </a:prstGeom>
          <a:solidFill>
            <a:srgbClr val="70D6FF"/>
          </a:solidFill>
          <a:ln>
            <a:solidFill>
              <a:schemeClr val="tx1">
                <a:lumMod val="85000"/>
                <a:lumOff val="15000"/>
              </a:schemeClr>
            </a:solidFill>
          </a:ln>
          <a:effectLst/>
        </p:spPr>
        <p:style>
          <a:lnRef idx="1">
            <a:schemeClr val="accent1"/>
          </a:lnRef>
          <a:fillRef idx="3">
            <a:schemeClr val="accent1"/>
          </a:fillRef>
          <a:effectRef idx="2">
            <a:schemeClr val="accent1"/>
          </a:effectRef>
          <a:fontRef idx="minor">
            <a:schemeClr val="lt1"/>
          </a:fontRef>
        </p:style>
        <p:txBody>
          <a:bodyPr rtlCol="0" anchor="t"/>
          <a:lstStyle/>
          <a:p>
            <a:pPr>
              <a:spcAft>
                <a:spcPts val="600"/>
              </a:spcAft>
            </a:pPr>
            <a:r>
              <a:rPr lang="en-US" sz="4800" dirty="0">
                <a:solidFill>
                  <a:schemeClr val="tx1">
                    <a:lumMod val="85000"/>
                    <a:lumOff val="15000"/>
                  </a:schemeClr>
                </a:solidFill>
              </a:rPr>
              <a:t>Lag Data</a:t>
            </a:r>
          </a:p>
          <a:p>
            <a:pPr marL="571500" indent="-571500">
              <a:spcAft>
                <a:spcPts val="600"/>
              </a:spcAft>
              <a:buFont typeface="Arial" panose="020B0604020202020204" pitchFamily="34" charset="0"/>
              <a:buChar char="•"/>
            </a:pPr>
            <a:r>
              <a:rPr lang="en-US" sz="4400" dirty="0">
                <a:solidFill>
                  <a:schemeClr val="tx1">
                    <a:lumMod val="85000"/>
                    <a:lumOff val="15000"/>
                  </a:schemeClr>
                </a:solidFill>
              </a:rPr>
              <a:t>Trip 1 – minute-by-minute log</a:t>
            </a:r>
          </a:p>
          <a:p>
            <a:pPr marL="571500" indent="-571500">
              <a:spcAft>
                <a:spcPts val="600"/>
              </a:spcAft>
              <a:buFont typeface="Arial" panose="020B0604020202020204" pitchFamily="34" charset="0"/>
              <a:buChar char="•"/>
            </a:pPr>
            <a:r>
              <a:rPr lang="en-US" sz="4400" dirty="0">
                <a:solidFill>
                  <a:schemeClr val="tx1">
                    <a:lumMod val="85000"/>
                    <a:lumOff val="15000"/>
                  </a:schemeClr>
                </a:solidFill>
              </a:rPr>
              <a:t>Trip 2 – minute-by-minute log</a:t>
            </a:r>
          </a:p>
          <a:p>
            <a:pPr marL="571500" indent="-571500">
              <a:spcAft>
                <a:spcPts val="600"/>
              </a:spcAft>
              <a:buFont typeface="Arial" panose="020B0604020202020204" pitchFamily="34" charset="0"/>
              <a:buChar char="•"/>
            </a:pPr>
            <a:r>
              <a:rPr lang="en-US" sz="4400" dirty="0">
                <a:solidFill>
                  <a:schemeClr val="tx1">
                    <a:lumMod val="85000"/>
                    <a:lumOff val="15000"/>
                  </a:schemeClr>
                </a:solidFill>
              </a:rPr>
              <a:t>Trip 3 – minute-by-minute log</a:t>
            </a:r>
          </a:p>
          <a:p>
            <a:pPr marL="571500" indent="-571500">
              <a:spcAft>
                <a:spcPts val="600"/>
              </a:spcAft>
              <a:buFont typeface="Arial" panose="020B0604020202020204" pitchFamily="34" charset="0"/>
              <a:buChar char="•"/>
            </a:pPr>
            <a:r>
              <a:rPr lang="en-US" sz="4400" dirty="0">
                <a:solidFill>
                  <a:schemeClr val="tx1">
                    <a:lumMod val="85000"/>
                    <a:lumOff val="15000"/>
                  </a:schemeClr>
                </a:solidFill>
              </a:rPr>
              <a:t>Trip 4</a:t>
            </a:r>
            <a:r>
              <a:rPr lang="en-US" sz="4000" dirty="0">
                <a:solidFill>
                  <a:schemeClr val="tx1">
                    <a:lumMod val="85000"/>
                    <a:lumOff val="15000"/>
                  </a:schemeClr>
                </a:solidFill>
              </a:rPr>
              <a:t> – minute-by-minute log</a:t>
            </a:r>
          </a:p>
          <a:p>
            <a:pPr marL="571500" indent="-571500">
              <a:spcAft>
                <a:spcPts val="600"/>
              </a:spcAft>
              <a:buFont typeface="Arial" panose="020B0604020202020204" pitchFamily="34" charset="0"/>
              <a:buChar char="•"/>
            </a:pPr>
            <a:endParaRPr lang="en-US" sz="4000" dirty="0">
              <a:solidFill>
                <a:schemeClr val="tx1">
                  <a:lumMod val="85000"/>
                  <a:lumOff val="15000"/>
                </a:schemeClr>
              </a:solidFill>
            </a:endParaRPr>
          </a:p>
          <a:p>
            <a:pPr>
              <a:spcAft>
                <a:spcPts val="600"/>
              </a:spcAft>
            </a:pPr>
            <a:endParaRPr lang="en-US" sz="4000" dirty="0">
              <a:solidFill>
                <a:schemeClr val="tx1">
                  <a:lumMod val="85000"/>
                  <a:lumOff val="15000"/>
                </a:schemeClr>
              </a:solidFill>
            </a:endParaRPr>
          </a:p>
          <a:p>
            <a:pPr marL="571500" indent="-571500">
              <a:spcAft>
                <a:spcPts val="600"/>
              </a:spcAft>
              <a:buFont typeface="Arial" panose="020B0604020202020204" pitchFamily="34" charset="0"/>
              <a:buChar char="•"/>
            </a:pPr>
            <a:r>
              <a:rPr lang="en-US" sz="4000" dirty="0">
                <a:solidFill>
                  <a:schemeClr val="tx1">
                    <a:lumMod val="85000"/>
                    <a:lumOff val="15000"/>
                  </a:schemeClr>
                </a:solidFill>
              </a:rPr>
              <a:t>…</a:t>
            </a:r>
          </a:p>
          <a:p>
            <a:pPr marL="571500" indent="-571500">
              <a:spcAft>
                <a:spcPts val="600"/>
              </a:spcAft>
              <a:buFont typeface="Arial" panose="020B0604020202020204" pitchFamily="34" charset="0"/>
              <a:buChar char="•"/>
            </a:pPr>
            <a:endParaRPr lang="en-US" sz="4000" dirty="0">
              <a:solidFill>
                <a:schemeClr val="tx1">
                  <a:lumMod val="85000"/>
                  <a:lumOff val="15000"/>
                </a:schemeClr>
              </a:solidFill>
            </a:endParaRPr>
          </a:p>
          <a:p>
            <a:pPr marL="571500" indent="-571500">
              <a:spcAft>
                <a:spcPts val="600"/>
              </a:spcAft>
              <a:buFont typeface="Arial" panose="020B0604020202020204" pitchFamily="34" charset="0"/>
              <a:buChar char="•"/>
            </a:pPr>
            <a:endParaRPr lang="en-US" sz="4000" dirty="0">
              <a:solidFill>
                <a:schemeClr val="tx1">
                  <a:lumMod val="85000"/>
                  <a:lumOff val="15000"/>
                </a:schemeClr>
              </a:solidFill>
            </a:endParaRPr>
          </a:p>
          <a:p>
            <a:pPr marL="571500" indent="-571500">
              <a:spcAft>
                <a:spcPts val="600"/>
              </a:spcAft>
              <a:buFont typeface="Arial" panose="020B0604020202020204" pitchFamily="34" charset="0"/>
              <a:buChar char="•"/>
            </a:pPr>
            <a:endParaRPr lang="en-US" sz="4000" dirty="0">
              <a:solidFill>
                <a:schemeClr val="tx1">
                  <a:lumMod val="85000"/>
                  <a:lumOff val="15000"/>
                </a:schemeClr>
              </a:solidFill>
            </a:endParaRPr>
          </a:p>
          <a:p>
            <a:pPr marL="571500" indent="-571500">
              <a:spcAft>
                <a:spcPts val="600"/>
              </a:spcAft>
              <a:buFont typeface="Arial" panose="020B0604020202020204" pitchFamily="34" charset="0"/>
              <a:buChar char="•"/>
            </a:pPr>
            <a:r>
              <a:rPr lang="en-US" sz="4000" dirty="0">
                <a:solidFill>
                  <a:schemeClr val="tx1">
                    <a:lumMod val="85000"/>
                    <a:lumOff val="15000"/>
                  </a:schemeClr>
                </a:solidFill>
              </a:rPr>
              <a:t>Trip N – minute-by-minute log</a:t>
            </a:r>
          </a:p>
          <a:p>
            <a:pPr marL="571500" indent="-571500">
              <a:spcAft>
                <a:spcPts val="600"/>
              </a:spcAft>
              <a:buFont typeface="Arial" panose="020B0604020202020204" pitchFamily="34" charset="0"/>
              <a:buChar char="•"/>
            </a:pPr>
            <a:endParaRPr lang="en-US" sz="4000" dirty="0">
              <a:solidFill>
                <a:schemeClr val="tx1">
                  <a:lumMod val="85000"/>
                  <a:lumOff val="15000"/>
                </a:schemeClr>
              </a:solidFill>
            </a:endParaRPr>
          </a:p>
        </p:txBody>
      </p:sp>
      <p:sp>
        <p:nvSpPr>
          <p:cNvPr id="4" name="TextBox 3">
            <a:extLst>
              <a:ext uri="{FF2B5EF4-FFF2-40B4-BE49-F238E27FC236}">
                <a16:creationId xmlns:a16="http://schemas.microsoft.com/office/drawing/2014/main" id="{B6042EB7-A4B2-FC40-8FAB-C7DF377783FA}"/>
              </a:ext>
            </a:extLst>
          </p:cNvPr>
          <p:cNvSpPr txBox="1"/>
          <p:nvPr/>
        </p:nvSpPr>
        <p:spPr>
          <a:xfrm>
            <a:off x="13034964" y="2849562"/>
            <a:ext cx="8153400" cy="707886"/>
          </a:xfrm>
          <a:prstGeom prst="rect">
            <a:avLst/>
          </a:prstGeom>
          <a:noFill/>
        </p:spPr>
        <p:txBody>
          <a:bodyPr wrap="square" rtlCol="0">
            <a:spAutoFit/>
          </a:bodyPr>
          <a:lstStyle/>
          <a:p>
            <a:r>
              <a:rPr lang="en-US" sz="4000" dirty="0"/>
              <a:t>What time should we leave?</a:t>
            </a:r>
          </a:p>
        </p:txBody>
      </p:sp>
      <p:sp>
        <p:nvSpPr>
          <p:cNvPr id="5" name="TextBox 4">
            <a:extLst>
              <a:ext uri="{FF2B5EF4-FFF2-40B4-BE49-F238E27FC236}">
                <a16:creationId xmlns:a16="http://schemas.microsoft.com/office/drawing/2014/main" id="{AC765253-067F-4945-89F1-322A8F95D8E9}"/>
              </a:ext>
            </a:extLst>
          </p:cNvPr>
          <p:cNvSpPr txBox="1"/>
          <p:nvPr/>
        </p:nvSpPr>
        <p:spPr>
          <a:xfrm>
            <a:off x="13055600" y="4602162"/>
            <a:ext cx="10037763" cy="707886"/>
          </a:xfrm>
          <a:prstGeom prst="rect">
            <a:avLst/>
          </a:prstGeom>
          <a:noFill/>
        </p:spPr>
        <p:txBody>
          <a:bodyPr wrap="square" rtlCol="0">
            <a:spAutoFit/>
          </a:bodyPr>
          <a:lstStyle/>
          <a:p>
            <a:r>
              <a:rPr lang="en-US" sz="4000" dirty="0"/>
              <a:t>What happens if we take a different route?</a:t>
            </a:r>
          </a:p>
        </p:txBody>
      </p:sp>
      <p:sp>
        <p:nvSpPr>
          <p:cNvPr id="6" name="TextBox 5">
            <a:extLst>
              <a:ext uri="{FF2B5EF4-FFF2-40B4-BE49-F238E27FC236}">
                <a16:creationId xmlns:a16="http://schemas.microsoft.com/office/drawing/2014/main" id="{DC4001E2-0A3B-A842-9F90-2ED11B0A194D}"/>
              </a:ext>
            </a:extLst>
          </p:cNvPr>
          <p:cNvSpPr txBox="1"/>
          <p:nvPr/>
        </p:nvSpPr>
        <p:spPr>
          <a:xfrm>
            <a:off x="13076237" y="6354762"/>
            <a:ext cx="10037763" cy="707886"/>
          </a:xfrm>
          <a:prstGeom prst="rect">
            <a:avLst/>
          </a:prstGeom>
          <a:noFill/>
        </p:spPr>
        <p:txBody>
          <a:bodyPr wrap="square" rtlCol="0">
            <a:spAutoFit/>
          </a:bodyPr>
          <a:lstStyle/>
          <a:p>
            <a:r>
              <a:rPr lang="en-US" sz="4000" dirty="0"/>
              <a:t>Where can we stop along the way?</a:t>
            </a:r>
          </a:p>
        </p:txBody>
      </p:sp>
      <p:sp>
        <p:nvSpPr>
          <p:cNvPr id="7" name="TextBox 6">
            <a:extLst>
              <a:ext uri="{FF2B5EF4-FFF2-40B4-BE49-F238E27FC236}">
                <a16:creationId xmlns:a16="http://schemas.microsoft.com/office/drawing/2014/main" id="{A0FEE9B8-0531-9740-A437-D0DA8ADC3C6D}"/>
              </a:ext>
            </a:extLst>
          </p:cNvPr>
          <p:cNvSpPr txBox="1"/>
          <p:nvPr/>
        </p:nvSpPr>
        <p:spPr>
          <a:xfrm>
            <a:off x="13076237" y="8107362"/>
            <a:ext cx="10037763" cy="707886"/>
          </a:xfrm>
          <a:prstGeom prst="rect">
            <a:avLst/>
          </a:prstGeom>
          <a:noFill/>
        </p:spPr>
        <p:txBody>
          <a:bodyPr wrap="square" rtlCol="0">
            <a:spAutoFit/>
          </a:bodyPr>
          <a:lstStyle/>
          <a:p>
            <a:r>
              <a:rPr lang="en-US" sz="4000" dirty="0"/>
              <a:t>How can we use less gas?</a:t>
            </a:r>
          </a:p>
        </p:txBody>
      </p:sp>
      <p:sp>
        <p:nvSpPr>
          <p:cNvPr id="8" name="TextBox 7">
            <a:extLst>
              <a:ext uri="{FF2B5EF4-FFF2-40B4-BE49-F238E27FC236}">
                <a16:creationId xmlns:a16="http://schemas.microsoft.com/office/drawing/2014/main" id="{4A2D9CA8-6CF4-1748-92A1-8228D106866D}"/>
              </a:ext>
            </a:extLst>
          </p:cNvPr>
          <p:cNvSpPr txBox="1"/>
          <p:nvPr/>
        </p:nvSpPr>
        <p:spPr>
          <a:xfrm>
            <a:off x="13076237" y="9859962"/>
            <a:ext cx="10037763" cy="707886"/>
          </a:xfrm>
          <a:prstGeom prst="rect">
            <a:avLst/>
          </a:prstGeom>
          <a:noFill/>
        </p:spPr>
        <p:txBody>
          <a:bodyPr wrap="square" rtlCol="0">
            <a:spAutoFit/>
          </a:bodyPr>
          <a:lstStyle/>
          <a:p>
            <a:r>
              <a:rPr lang="en-US" sz="4000" dirty="0"/>
              <a:t>What is the fastest trip time?</a:t>
            </a:r>
          </a:p>
        </p:txBody>
      </p:sp>
      <p:cxnSp>
        <p:nvCxnSpPr>
          <p:cNvPr id="10" name="Straight Arrow Connector 9">
            <a:extLst>
              <a:ext uri="{FF2B5EF4-FFF2-40B4-BE49-F238E27FC236}">
                <a16:creationId xmlns:a16="http://schemas.microsoft.com/office/drawing/2014/main" id="{F6643679-345F-1741-AF2B-CF22EAD21FCE}"/>
              </a:ext>
            </a:extLst>
          </p:cNvPr>
          <p:cNvCxnSpPr>
            <a:stCxn id="3" idx="3"/>
            <a:endCxn id="4" idx="1"/>
          </p:cNvCxnSpPr>
          <p:nvPr/>
        </p:nvCxnSpPr>
        <p:spPr>
          <a:xfrm flipV="1">
            <a:off x="9928701" y="3203505"/>
            <a:ext cx="3106263" cy="3760857"/>
          </a:xfrm>
          <a:prstGeom prst="straightConnector1">
            <a:avLst/>
          </a:prstGeom>
          <a:ln w="38100">
            <a:solidFill>
              <a:schemeClr val="tx1">
                <a:lumMod val="85000"/>
                <a:lumOff val="15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039E6662-DCFC-2C43-A876-D7DE4DF30EB1}"/>
              </a:ext>
            </a:extLst>
          </p:cNvPr>
          <p:cNvCxnSpPr>
            <a:cxnSpLocks/>
            <a:stCxn id="3" idx="3"/>
            <a:endCxn id="5" idx="1"/>
          </p:cNvCxnSpPr>
          <p:nvPr/>
        </p:nvCxnSpPr>
        <p:spPr>
          <a:xfrm flipV="1">
            <a:off x="9928701" y="4956105"/>
            <a:ext cx="3126899" cy="2008257"/>
          </a:xfrm>
          <a:prstGeom prst="straightConnector1">
            <a:avLst/>
          </a:prstGeom>
          <a:ln w="38100">
            <a:solidFill>
              <a:schemeClr val="tx1">
                <a:lumMod val="85000"/>
                <a:lumOff val="15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275A79FA-934A-9C43-952B-C148D8A19201}"/>
              </a:ext>
            </a:extLst>
          </p:cNvPr>
          <p:cNvCxnSpPr>
            <a:cxnSpLocks/>
            <a:stCxn id="3" idx="3"/>
            <a:endCxn id="6" idx="1"/>
          </p:cNvCxnSpPr>
          <p:nvPr/>
        </p:nvCxnSpPr>
        <p:spPr>
          <a:xfrm flipV="1">
            <a:off x="9928701" y="6708705"/>
            <a:ext cx="3147536" cy="255657"/>
          </a:xfrm>
          <a:prstGeom prst="straightConnector1">
            <a:avLst/>
          </a:prstGeom>
          <a:ln w="38100">
            <a:solidFill>
              <a:schemeClr val="tx1">
                <a:lumMod val="85000"/>
                <a:lumOff val="15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61F510A2-6292-E044-8CFD-67203F0DA3B9}"/>
              </a:ext>
            </a:extLst>
          </p:cNvPr>
          <p:cNvCxnSpPr>
            <a:cxnSpLocks/>
            <a:stCxn id="3" idx="3"/>
          </p:cNvCxnSpPr>
          <p:nvPr/>
        </p:nvCxnSpPr>
        <p:spPr>
          <a:xfrm>
            <a:off x="9928701" y="6964362"/>
            <a:ext cx="3106263" cy="1496943"/>
          </a:xfrm>
          <a:prstGeom prst="straightConnector1">
            <a:avLst/>
          </a:prstGeom>
          <a:ln w="38100">
            <a:solidFill>
              <a:schemeClr val="tx1">
                <a:lumMod val="85000"/>
                <a:lumOff val="15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68E215D9-E7D8-5B48-A175-0FD5A6E9D16B}"/>
              </a:ext>
            </a:extLst>
          </p:cNvPr>
          <p:cNvCxnSpPr>
            <a:cxnSpLocks/>
            <a:stCxn id="3" idx="3"/>
          </p:cNvCxnSpPr>
          <p:nvPr/>
        </p:nvCxnSpPr>
        <p:spPr>
          <a:xfrm>
            <a:off x="9928701" y="6964362"/>
            <a:ext cx="3188809" cy="3249543"/>
          </a:xfrm>
          <a:prstGeom prst="straightConnector1">
            <a:avLst/>
          </a:prstGeom>
          <a:ln w="38100">
            <a:solidFill>
              <a:schemeClr val="tx1">
                <a:lumMod val="85000"/>
                <a:lumOff val="15000"/>
              </a:schemeClr>
            </a:solidFill>
            <a:tailEnd type="arrow"/>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99519792"/>
      </p:ext>
    </p:extLst>
  </p:cSld>
  <p:clrMapOvr>
    <a:masterClrMapping/>
  </p:clrMapOvr>
  <p:transition/>
</p:sld>
</file>

<file path=ppt/theme/theme1.xml><?xml version="1.0" encoding="utf-8"?>
<a:theme xmlns:a="http://schemas.openxmlformats.org/drawingml/2006/main" name="Online Programs Template White[1]">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Michael Lewis Online PPT Template.potm</Template>
  <TotalTime>35173</TotalTime>
  <Words>1414</Words>
  <Application>Microsoft Macintosh PowerPoint</Application>
  <PresentationFormat>Custom</PresentationFormat>
  <Paragraphs>194</Paragraphs>
  <Slides>28</Slides>
  <Notes>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28</vt:i4>
      </vt:variant>
    </vt:vector>
  </HeadingPairs>
  <TitlesOfParts>
    <vt:vector size="35" baseType="lpstr">
      <vt:lpstr>ＭＳ Ｐゴシック</vt:lpstr>
      <vt:lpstr>Arial</vt:lpstr>
      <vt:lpstr>Baghdad</vt:lpstr>
      <vt:lpstr>Calibri</vt:lpstr>
      <vt:lpstr>Helvetica Light</vt:lpstr>
      <vt:lpstr>Open Sans</vt:lpstr>
      <vt:lpstr>Online Programs Template White[1]</vt:lpstr>
      <vt:lpstr>PowerPoint Presentation</vt:lpstr>
      <vt:lpstr>PowerPoint Presentation</vt:lpstr>
      <vt:lpstr>Ch1 | Failure not due to technology</vt:lpstr>
      <vt:lpstr>Ch2 | Integrating BA and strategy</vt:lpstr>
      <vt:lpstr>PowerPoint Presentation</vt:lpstr>
      <vt:lpstr>Ch2 | Business analytics model</vt:lpstr>
      <vt:lpstr>Ch2 | Lead vs lag – planning first trip</vt:lpstr>
      <vt:lpstr>Ch3 | Lag data collected during trips</vt:lpstr>
      <vt:lpstr>Ch3 | Lag used to generate lead info</vt:lpstr>
      <vt:lpstr>Ch3 | Different types of information</vt:lpstr>
      <vt:lpstr>Ch4 | data</vt:lpstr>
      <vt:lpstr>Ch4 | information</vt:lpstr>
      <vt:lpstr>Ch4 | knowledge</vt:lpstr>
      <vt:lpstr>CH4 | Analysts role</vt:lpstr>
      <vt:lpstr>Ch4 | Three requirements</vt:lpstr>
      <vt:lpstr>Ch5 | What is a data warehouse?</vt:lpstr>
      <vt:lpstr>Ch5 | Data warehouse notes</vt:lpstr>
      <vt:lpstr>CH5 | How data moves in a dw</vt:lpstr>
      <vt:lpstr>Ch5 | Kitty litter principle</vt:lpstr>
      <vt:lpstr>Ch6 | What is a source system?</vt:lpstr>
      <vt:lpstr>PowerPoint Presentation</vt:lpstr>
      <vt:lpstr>Ch7 | Why create BACC</vt:lpstr>
      <vt:lpstr>Ch7 | The information wheel</vt:lpstr>
      <vt:lpstr>BACC organizational strategies</vt:lpstr>
      <vt:lpstr>Ch8 | Further breakdown ROI</vt:lpstr>
      <vt:lpstr>Ch8 | BA Mantra</vt:lpstr>
      <vt:lpstr>PowerPoint Presentation</vt:lpstr>
      <vt:lpstr>PowerPoint Presentation</vt:lpstr>
    </vt:vector>
  </TitlesOfParts>
  <Company>University of Nevada Reno</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2:  Strategy Analysis</dc:title>
  <dc:creator>jeff</dc:creator>
  <cp:lastModifiedBy>Jeremy Morris</cp:lastModifiedBy>
  <cp:revision>553</cp:revision>
  <dcterms:created xsi:type="dcterms:W3CDTF">2007-05-02T01:14:38Z</dcterms:created>
  <dcterms:modified xsi:type="dcterms:W3CDTF">2019-08-22T04:07:31Z</dcterms:modified>
</cp:coreProperties>
</file>